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5"/>
  </p:notesMasterIdLst>
  <p:sldIdLst>
    <p:sldId id="256" r:id="rId2"/>
    <p:sldId id="603" r:id="rId3"/>
    <p:sldId id="610" r:id="rId4"/>
    <p:sldId id="606" r:id="rId5"/>
    <p:sldId id="263" r:id="rId6"/>
    <p:sldId id="397" r:id="rId7"/>
    <p:sldId id="396" r:id="rId8"/>
    <p:sldId id="408" r:id="rId9"/>
    <p:sldId id="591" r:id="rId10"/>
    <p:sldId id="587" r:id="rId11"/>
    <p:sldId id="586" r:id="rId12"/>
    <p:sldId id="409" r:id="rId13"/>
    <p:sldId id="608" r:id="rId14"/>
    <p:sldId id="407" r:id="rId15"/>
    <p:sldId id="607" r:id="rId16"/>
    <p:sldId id="267" r:id="rId17"/>
    <p:sldId id="588" r:id="rId18"/>
    <p:sldId id="589" r:id="rId19"/>
    <p:sldId id="590" r:id="rId20"/>
    <p:sldId id="605" r:id="rId21"/>
    <p:sldId id="592" r:id="rId22"/>
    <p:sldId id="609" r:id="rId23"/>
    <p:sldId id="60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p:restoredTop sz="94466"/>
  </p:normalViewPr>
  <p:slideViewPr>
    <p:cSldViewPr snapToGrid="0" snapToObjects="1">
      <p:cViewPr varScale="1">
        <p:scale>
          <a:sx n="84" d="100"/>
          <a:sy n="84" d="100"/>
        </p:scale>
        <p:origin x="12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BC0EF-E6AC-4A2B-A50A-95C17363112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62D9A01-AF1D-47B4-ABA4-0C212E82FB7A}">
      <dgm:prSet/>
      <dgm:spPr/>
      <dgm:t>
        <a:bodyPr/>
        <a:lstStyle/>
        <a:p>
          <a:r>
            <a:rPr lang="nl-NL"/>
            <a:t>Welke apps kun je vinden?</a:t>
          </a:r>
          <a:endParaRPr lang="en-US"/>
        </a:p>
      </dgm:t>
    </dgm:pt>
    <dgm:pt modelId="{A0D54B67-057D-4E55-9EC2-C6466B3ED4FF}" type="parTrans" cxnId="{C343F9AD-28B6-446D-BA40-23AEC616C272}">
      <dgm:prSet/>
      <dgm:spPr/>
      <dgm:t>
        <a:bodyPr/>
        <a:lstStyle/>
        <a:p>
          <a:endParaRPr lang="en-US"/>
        </a:p>
      </dgm:t>
    </dgm:pt>
    <dgm:pt modelId="{B00F833A-885E-424F-944B-6999B0E81EF7}" type="sibTrans" cxnId="{C343F9AD-28B6-446D-BA40-23AEC616C272}">
      <dgm:prSet/>
      <dgm:spPr/>
      <dgm:t>
        <a:bodyPr/>
        <a:lstStyle/>
        <a:p>
          <a:endParaRPr lang="en-US"/>
        </a:p>
      </dgm:t>
    </dgm:pt>
    <dgm:pt modelId="{6F8061FC-4584-AE4A-B124-0905430480F3}" type="pres">
      <dgm:prSet presAssocID="{F35BC0EF-E6AC-4A2B-A50A-95C17363112B}" presName="linear" presStyleCnt="0">
        <dgm:presLayoutVars>
          <dgm:animLvl val="lvl"/>
          <dgm:resizeHandles val="exact"/>
        </dgm:presLayoutVars>
      </dgm:prSet>
      <dgm:spPr/>
    </dgm:pt>
    <dgm:pt modelId="{67B3887C-C4C3-4A42-8192-0FD3A051E008}" type="pres">
      <dgm:prSet presAssocID="{562D9A01-AF1D-47B4-ABA4-0C212E82FB7A}" presName="parentText" presStyleLbl="node1" presStyleIdx="0" presStyleCnt="1">
        <dgm:presLayoutVars>
          <dgm:chMax val="0"/>
          <dgm:bulletEnabled val="1"/>
        </dgm:presLayoutVars>
      </dgm:prSet>
      <dgm:spPr/>
    </dgm:pt>
  </dgm:ptLst>
  <dgm:cxnLst>
    <dgm:cxn modelId="{FCFD4B83-1E01-794A-9580-197634FA25F0}" type="presOf" srcId="{F35BC0EF-E6AC-4A2B-A50A-95C17363112B}" destId="{6F8061FC-4584-AE4A-B124-0905430480F3}" srcOrd="0" destOrd="0" presId="urn:microsoft.com/office/officeart/2005/8/layout/vList2"/>
    <dgm:cxn modelId="{C343F9AD-28B6-446D-BA40-23AEC616C272}" srcId="{F35BC0EF-E6AC-4A2B-A50A-95C17363112B}" destId="{562D9A01-AF1D-47B4-ABA4-0C212E82FB7A}" srcOrd="0" destOrd="0" parTransId="{A0D54B67-057D-4E55-9EC2-C6466B3ED4FF}" sibTransId="{B00F833A-885E-424F-944B-6999B0E81EF7}"/>
    <dgm:cxn modelId="{EA56DFC9-0BCE-CD43-8B08-45DBC874F503}" type="presOf" srcId="{562D9A01-AF1D-47B4-ABA4-0C212E82FB7A}" destId="{67B3887C-C4C3-4A42-8192-0FD3A051E008}" srcOrd="0" destOrd="0" presId="urn:microsoft.com/office/officeart/2005/8/layout/vList2"/>
    <dgm:cxn modelId="{342B6B4D-480E-3F40-8F66-69AC93A1631C}" type="presParOf" srcId="{6F8061FC-4584-AE4A-B124-0905430480F3}" destId="{67B3887C-C4C3-4A42-8192-0FD3A051E0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3887C-C4C3-4A42-8192-0FD3A051E008}">
      <dsp:nvSpPr>
        <dsp:cNvPr id="0" name=""/>
        <dsp:cNvSpPr/>
      </dsp:nvSpPr>
      <dsp:spPr>
        <a:xfrm>
          <a:off x="0" y="593260"/>
          <a:ext cx="5077071" cy="35743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a:t>Welke apps kun je vinden?</a:t>
          </a:r>
          <a:endParaRPr lang="en-US" sz="6500" kern="1200"/>
        </a:p>
      </dsp:txBody>
      <dsp:txXfrm>
        <a:off x="174485" y="767745"/>
        <a:ext cx="4728101" cy="32253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A2B27-E16C-B547-8CBF-302EAF5F5561}" type="datetimeFigureOut">
              <a:rPr lang="nl-NL" smtClean="0"/>
              <a:t>21-02-2022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95C7F-4B14-0E4A-B73D-FAA6F4320301}" type="slidenum">
              <a:rPr lang="nl-NL" smtClean="0"/>
              <a:t>‹nr.›</a:t>
            </a:fld>
            <a:endParaRPr lang="nl-NL"/>
          </a:p>
        </p:txBody>
      </p:sp>
    </p:spTree>
    <p:extLst>
      <p:ext uri="{BB962C8B-B14F-4D97-AF65-F5344CB8AC3E}">
        <p14:creationId xmlns:p14="http://schemas.microsoft.com/office/powerpoint/2010/main" val="19897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2895C7F-4B14-0E4A-B73D-FAA6F4320301}" type="slidenum">
              <a:rPr lang="nl-NL" smtClean="0"/>
              <a:t>2</a:t>
            </a:fld>
            <a:endParaRPr lang="nl-NL"/>
          </a:p>
        </p:txBody>
      </p:sp>
    </p:spTree>
    <p:extLst>
      <p:ext uri="{BB962C8B-B14F-4D97-AF65-F5344CB8AC3E}">
        <p14:creationId xmlns:p14="http://schemas.microsoft.com/office/powerpoint/2010/main" val="155844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93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Melatonine</a:t>
            </a:r>
            <a:r>
              <a:rPr lang="nl-NL" baseline="0"/>
              <a:t> zorgt ervoor dat je lichaamstemperatuur en ademhaling naar beneden gaan. Je krijgt het signaal/behoefte om naar bed te gaan.</a:t>
            </a:r>
          </a:p>
          <a:p>
            <a:r>
              <a:rPr lang="nl-NL" baseline="0"/>
              <a:t>Melatonine gaat omhoog vanaf 20.00 uur en heeft zijn piek om 03.00 uur</a:t>
            </a:r>
          </a:p>
          <a:p>
            <a:r>
              <a:rPr lang="nl-NL" baseline="0"/>
              <a:t>Melatonine zorgt ervoor dat je in slaapt en doorslaapt</a:t>
            </a:r>
          </a:p>
          <a:p>
            <a:endParaRPr lang="nl-NL" baseline="0"/>
          </a:p>
          <a:p>
            <a:r>
              <a:rPr lang="nl-NL" baseline="0"/>
              <a:t>Serotonine -&gt; wordt overdag aangemaakt onder invloed van daglicht en in de darmen! </a:t>
            </a:r>
          </a:p>
          <a:p>
            <a:r>
              <a:rPr lang="nl-NL" baseline="0"/>
              <a:t>Dus naar buiten en bewegen, gezond eten en zo min mogelijk stress zijn hierbij van belang. Daglicht is het startsein van een nieuwe dag.</a:t>
            </a:r>
            <a:endParaRPr lang="nl-NL"/>
          </a:p>
        </p:txBody>
      </p:sp>
      <p:sp>
        <p:nvSpPr>
          <p:cNvPr id="4" name="Tijdelijke aanduiding voor voettekst 3"/>
          <p:cNvSpPr>
            <a:spLocks noGrp="1"/>
          </p:cNvSpPr>
          <p:nvPr>
            <p:ph type="ftr" sz="quarter" idx="10"/>
          </p:nvPr>
        </p:nvSpPr>
        <p:spPr/>
        <p:txBody>
          <a:bodyPr/>
          <a:lstStyle/>
          <a:p>
            <a:pPr>
              <a:defRPr/>
            </a:pPr>
            <a:r>
              <a:rPr lang="en-US"/>
              <a:t>Eventuele voettekst</a:t>
            </a:r>
          </a:p>
        </p:txBody>
      </p:sp>
      <p:sp>
        <p:nvSpPr>
          <p:cNvPr id="5" name="Tijdelijke aanduiding voor dianummer 4"/>
          <p:cNvSpPr>
            <a:spLocks noGrp="1"/>
          </p:cNvSpPr>
          <p:nvPr>
            <p:ph type="sldNum" sz="quarter" idx="11"/>
          </p:nvPr>
        </p:nvSpPr>
        <p:spPr/>
        <p:txBody>
          <a:bodyPr/>
          <a:lstStyle/>
          <a:p>
            <a:pPr>
              <a:defRPr/>
            </a:pPr>
            <a:fld id="{9FC98DC9-4F28-4B39-8B6E-408133FC7853}" type="slidenum">
              <a:rPr lang="en-US" smtClean="0"/>
              <a:pPr>
                <a:defRPr/>
              </a:pPr>
              <a:t>11</a:t>
            </a:fld>
            <a:endParaRPr lang="en-US"/>
          </a:p>
        </p:txBody>
      </p:sp>
    </p:spTree>
    <p:extLst>
      <p:ext uri="{BB962C8B-B14F-4D97-AF65-F5344CB8AC3E}">
        <p14:creationId xmlns:p14="http://schemas.microsoft.com/office/powerpoint/2010/main" val="162511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22</a:t>
            </a:fld>
            <a:endParaRPr lang="nl-NL"/>
          </a:p>
        </p:txBody>
      </p:sp>
    </p:spTree>
    <p:extLst>
      <p:ext uri="{BB962C8B-B14F-4D97-AF65-F5344CB8AC3E}">
        <p14:creationId xmlns:p14="http://schemas.microsoft.com/office/powerpoint/2010/main" val="309234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DF9DF-0857-3F4F-9692-5907A223DC7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FBD9667-3911-1246-9542-143885280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C94B091-DB0D-2B46-87DE-2AF088A8657B}"/>
              </a:ext>
            </a:extLst>
          </p:cNvPr>
          <p:cNvSpPr>
            <a:spLocks noGrp="1"/>
          </p:cNvSpPr>
          <p:nvPr>
            <p:ph type="dt" sz="half" idx="10"/>
          </p:nvPr>
        </p:nvSpPr>
        <p:spPr/>
        <p:txBody>
          <a:bodyPr/>
          <a:lstStyle/>
          <a:p>
            <a:fld id="{F4D57BDD-E64A-4D27-8978-82FFCA18A12C}" type="datetimeFigureOut">
              <a:rPr lang="en-US" smtClean="0"/>
              <a:pPr/>
              <a:t>2/21/22</a:t>
            </a:fld>
            <a:endParaRPr lang="en-US" dirty="0"/>
          </a:p>
        </p:txBody>
      </p:sp>
      <p:sp>
        <p:nvSpPr>
          <p:cNvPr id="5" name="Tijdelijke aanduiding voor voettekst 4">
            <a:extLst>
              <a:ext uri="{FF2B5EF4-FFF2-40B4-BE49-F238E27FC236}">
                <a16:creationId xmlns:a16="http://schemas.microsoft.com/office/drawing/2014/main" id="{3A964236-3DF1-A141-9E26-53D14024372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1BEF6A94-EFBF-AA4C-9903-4D174113D0BD}"/>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21895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E0F23-D37F-B045-9C3C-AB78CB65BC1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84A8C04-2868-9A42-B1DF-63B19407C7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3C755A-5CE1-C146-94B5-001F41A583E0}"/>
              </a:ext>
            </a:extLst>
          </p:cNvPr>
          <p:cNvSpPr>
            <a:spLocks noGrp="1"/>
          </p:cNvSpPr>
          <p:nvPr>
            <p:ph type="dt" sz="half" idx="10"/>
          </p:nvPr>
        </p:nvSpPr>
        <p:spPr/>
        <p:txBody>
          <a:bodyPr/>
          <a:lstStyle/>
          <a:p>
            <a:fld id="{F4D57BDD-E64A-4D27-8978-82FFCA18A12C}" type="datetimeFigureOut">
              <a:rPr lang="en-US" smtClean="0"/>
              <a:pPr/>
              <a:t>2/21/22</a:t>
            </a:fld>
            <a:endParaRPr lang="en-US" dirty="0"/>
          </a:p>
        </p:txBody>
      </p:sp>
      <p:sp>
        <p:nvSpPr>
          <p:cNvPr id="5" name="Tijdelijke aanduiding voor voettekst 4">
            <a:extLst>
              <a:ext uri="{FF2B5EF4-FFF2-40B4-BE49-F238E27FC236}">
                <a16:creationId xmlns:a16="http://schemas.microsoft.com/office/drawing/2014/main" id="{43B530A1-4F20-8E47-9870-5DA73DFA35C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9187937-7147-3B4C-A089-68B25F42195D}"/>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78269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2080532-385A-A049-AE47-DA820046408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25868DF-C226-2F4E-9354-6F7419727B9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33CEDC-46DB-4442-A25D-98C8191CCFF9}"/>
              </a:ext>
            </a:extLst>
          </p:cNvPr>
          <p:cNvSpPr>
            <a:spLocks noGrp="1"/>
          </p:cNvSpPr>
          <p:nvPr>
            <p:ph type="dt" sz="half" idx="10"/>
          </p:nvPr>
        </p:nvSpPr>
        <p:spPr/>
        <p:txBody>
          <a:bodyPr/>
          <a:lstStyle/>
          <a:p>
            <a:fld id="{F4D57BDD-E64A-4D27-8978-82FFCA18A12C}" type="datetimeFigureOut">
              <a:rPr lang="en-US" smtClean="0"/>
              <a:pPr/>
              <a:t>2/21/22</a:t>
            </a:fld>
            <a:endParaRPr lang="en-US" dirty="0"/>
          </a:p>
        </p:txBody>
      </p:sp>
      <p:sp>
        <p:nvSpPr>
          <p:cNvPr id="5" name="Tijdelijke aanduiding voor voettekst 4">
            <a:extLst>
              <a:ext uri="{FF2B5EF4-FFF2-40B4-BE49-F238E27FC236}">
                <a16:creationId xmlns:a16="http://schemas.microsoft.com/office/drawing/2014/main" id="{C789CD23-7DDE-D744-8BD7-E4B12DB5544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D2B870A-1FE9-B044-9458-2F6992952C6D}"/>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90195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EB46F-97E0-DB4C-890F-1DF4D7B4AFF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12267A-C788-DD49-9D4B-03F0E9C6462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8FC449-E895-E645-9688-2218A92841ED}"/>
              </a:ext>
            </a:extLst>
          </p:cNvPr>
          <p:cNvSpPr>
            <a:spLocks noGrp="1"/>
          </p:cNvSpPr>
          <p:nvPr>
            <p:ph type="dt" sz="half" idx="10"/>
          </p:nvPr>
        </p:nvSpPr>
        <p:spPr/>
        <p:txBody>
          <a:bodyPr/>
          <a:lstStyle/>
          <a:p>
            <a:fld id="{F4D57BDD-E64A-4D27-8978-82FFCA18A12C}" type="datetimeFigureOut">
              <a:rPr lang="en-US" smtClean="0"/>
              <a:pPr/>
              <a:t>2/21/22</a:t>
            </a:fld>
            <a:endParaRPr lang="en-US" dirty="0"/>
          </a:p>
        </p:txBody>
      </p:sp>
      <p:sp>
        <p:nvSpPr>
          <p:cNvPr id="5" name="Tijdelijke aanduiding voor voettekst 4">
            <a:extLst>
              <a:ext uri="{FF2B5EF4-FFF2-40B4-BE49-F238E27FC236}">
                <a16:creationId xmlns:a16="http://schemas.microsoft.com/office/drawing/2014/main" id="{37F65610-F58B-0D4E-BE8D-DF5002F4826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0A090DD-71B9-3B45-8C0B-2A0693E04F49}"/>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58570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9E581-2873-3F4F-9F36-68795A3F221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5A5E25B-FC8F-E245-AD37-CD1151414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1EDDB60-6FBD-754D-80C6-42C9EBECA1A2}"/>
              </a:ext>
            </a:extLst>
          </p:cNvPr>
          <p:cNvSpPr>
            <a:spLocks noGrp="1"/>
          </p:cNvSpPr>
          <p:nvPr>
            <p:ph type="dt" sz="half" idx="10"/>
          </p:nvPr>
        </p:nvSpPr>
        <p:spPr/>
        <p:txBody>
          <a:bodyPr/>
          <a:lstStyle/>
          <a:p>
            <a:fld id="{F4D57BDD-E64A-4D27-8978-82FFCA18A12C}" type="datetimeFigureOut">
              <a:rPr lang="en-US" smtClean="0"/>
              <a:pPr/>
              <a:t>2/21/22</a:t>
            </a:fld>
            <a:endParaRPr lang="en-US" dirty="0"/>
          </a:p>
        </p:txBody>
      </p:sp>
      <p:sp>
        <p:nvSpPr>
          <p:cNvPr id="5" name="Tijdelijke aanduiding voor voettekst 4">
            <a:extLst>
              <a:ext uri="{FF2B5EF4-FFF2-40B4-BE49-F238E27FC236}">
                <a16:creationId xmlns:a16="http://schemas.microsoft.com/office/drawing/2014/main" id="{399DEA11-2ED6-0549-94E4-EAADD999BED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53B065E-5063-394F-AD9D-64607133FDAB}"/>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59936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D52B1-CD07-2140-8A60-DD563E58D4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ECB087-3A32-F248-86D2-EC4A7373F5F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BCEBB8F-F5BA-1D4B-B3A7-2FDF8FFC93F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6893226-DB61-0243-AB4C-12FFB8A7E9F2}"/>
              </a:ext>
            </a:extLst>
          </p:cNvPr>
          <p:cNvSpPr>
            <a:spLocks noGrp="1"/>
          </p:cNvSpPr>
          <p:nvPr>
            <p:ph type="dt" sz="half" idx="10"/>
          </p:nvPr>
        </p:nvSpPr>
        <p:spPr/>
        <p:txBody>
          <a:bodyPr/>
          <a:lstStyle/>
          <a:p>
            <a:fld id="{F4D57BDD-E64A-4D27-8978-82FFCA18A12C}" type="datetimeFigureOut">
              <a:rPr lang="en-US" smtClean="0"/>
              <a:pPr/>
              <a:t>2/21/22</a:t>
            </a:fld>
            <a:endParaRPr lang="en-US" dirty="0"/>
          </a:p>
        </p:txBody>
      </p:sp>
      <p:sp>
        <p:nvSpPr>
          <p:cNvPr id="6" name="Tijdelijke aanduiding voor voettekst 5">
            <a:extLst>
              <a:ext uri="{FF2B5EF4-FFF2-40B4-BE49-F238E27FC236}">
                <a16:creationId xmlns:a16="http://schemas.microsoft.com/office/drawing/2014/main" id="{FE7F03FD-63CF-F548-86A5-09360C2CE904}"/>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2EE2449-95CA-E54B-B7F6-B98772512ED8}"/>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17020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E594B-EC50-3641-AF8D-C38803EF712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A4F2A76-707E-324D-BC51-B4F275B2C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CCA5BBF-AE6F-4243-A427-73F4BF7E44E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4DA0D94-7051-E645-95A9-7A80E3837F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D711C3B-E4F0-D44C-AAFD-A75A8B01E5D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B2B0C39-E361-7F4C-A03E-BFBD29001885}"/>
              </a:ext>
            </a:extLst>
          </p:cNvPr>
          <p:cNvSpPr>
            <a:spLocks noGrp="1"/>
          </p:cNvSpPr>
          <p:nvPr>
            <p:ph type="dt" sz="half" idx="10"/>
          </p:nvPr>
        </p:nvSpPr>
        <p:spPr/>
        <p:txBody>
          <a:bodyPr/>
          <a:lstStyle/>
          <a:p>
            <a:fld id="{F4D57BDD-E64A-4D27-8978-82FFCA18A12C}" type="datetimeFigureOut">
              <a:rPr lang="en-US" smtClean="0"/>
              <a:pPr/>
              <a:t>2/21/22</a:t>
            </a:fld>
            <a:endParaRPr lang="en-US" dirty="0"/>
          </a:p>
        </p:txBody>
      </p:sp>
      <p:sp>
        <p:nvSpPr>
          <p:cNvPr id="8" name="Tijdelijke aanduiding voor voettekst 7">
            <a:extLst>
              <a:ext uri="{FF2B5EF4-FFF2-40B4-BE49-F238E27FC236}">
                <a16:creationId xmlns:a16="http://schemas.microsoft.com/office/drawing/2014/main" id="{EC0FC0F4-AD76-7541-A5E2-F9EB18C56F63}"/>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6FEA4D97-BDF0-8B4D-A5F5-6E8B319770D5}"/>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74090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67997-2C5B-FA46-8B91-2305A201B6F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20A0E14-B30C-D14B-84C4-5C33FED1C243}"/>
              </a:ext>
            </a:extLst>
          </p:cNvPr>
          <p:cNvSpPr>
            <a:spLocks noGrp="1"/>
          </p:cNvSpPr>
          <p:nvPr>
            <p:ph type="dt" sz="half" idx="10"/>
          </p:nvPr>
        </p:nvSpPr>
        <p:spPr/>
        <p:txBody>
          <a:bodyPr/>
          <a:lstStyle/>
          <a:p>
            <a:fld id="{F4D57BDD-E64A-4D27-8978-82FFCA18A12C}" type="datetimeFigureOut">
              <a:rPr lang="en-US" smtClean="0"/>
              <a:pPr/>
              <a:t>2/21/22</a:t>
            </a:fld>
            <a:endParaRPr lang="en-US" dirty="0"/>
          </a:p>
        </p:txBody>
      </p:sp>
      <p:sp>
        <p:nvSpPr>
          <p:cNvPr id="4" name="Tijdelijke aanduiding voor voettekst 3">
            <a:extLst>
              <a:ext uri="{FF2B5EF4-FFF2-40B4-BE49-F238E27FC236}">
                <a16:creationId xmlns:a16="http://schemas.microsoft.com/office/drawing/2014/main" id="{8B06E4AD-66BA-1246-AD84-C829FBAC985A}"/>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1736028A-D33C-6A44-A732-9A24026D31B8}"/>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71864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173725-18ED-044A-8BA7-14490FDCDBD4}"/>
              </a:ext>
            </a:extLst>
          </p:cNvPr>
          <p:cNvSpPr>
            <a:spLocks noGrp="1"/>
          </p:cNvSpPr>
          <p:nvPr>
            <p:ph type="dt" sz="half" idx="10"/>
          </p:nvPr>
        </p:nvSpPr>
        <p:spPr/>
        <p:txBody>
          <a:bodyPr/>
          <a:lstStyle/>
          <a:p>
            <a:fld id="{F4D57BDD-E64A-4D27-8978-82FFCA18A12C}" type="datetimeFigureOut">
              <a:rPr lang="en-US" smtClean="0"/>
              <a:pPr/>
              <a:t>2/21/22</a:t>
            </a:fld>
            <a:endParaRPr lang="en-US" dirty="0"/>
          </a:p>
        </p:txBody>
      </p:sp>
      <p:sp>
        <p:nvSpPr>
          <p:cNvPr id="3" name="Tijdelijke aanduiding voor voettekst 2">
            <a:extLst>
              <a:ext uri="{FF2B5EF4-FFF2-40B4-BE49-F238E27FC236}">
                <a16:creationId xmlns:a16="http://schemas.microsoft.com/office/drawing/2014/main" id="{43CB2B83-1640-244B-8081-5B57E92325CE}"/>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E425CCB1-D232-A34E-9121-FF109A0CF154}"/>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75160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2EAD9-0FA0-1647-B296-F4AD34CAC9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4DA5C03-251F-934F-BD7F-41F104912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4C4A918-1AEB-2041-A689-8A5322042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21DBF67-86BB-3C48-B0E9-B70CE907D81A}"/>
              </a:ext>
            </a:extLst>
          </p:cNvPr>
          <p:cNvSpPr>
            <a:spLocks noGrp="1"/>
          </p:cNvSpPr>
          <p:nvPr>
            <p:ph type="dt" sz="half" idx="10"/>
          </p:nvPr>
        </p:nvSpPr>
        <p:spPr/>
        <p:txBody>
          <a:bodyPr/>
          <a:lstStyle/>
          <a:p>
            <a:fld id="{F4D57BDD-E64A-4D27-8978-82FFCA18A12C}" type="datetimeFigureOut">
              <a:rPr lang="en-US" smtClean="0"/>
              <a:pPr/>
              <a:t>2/21/22</a:t>
            </a:fld>
            <a:endParaRPr lang="en-US" dirty="0"/>
          </a:p>
        </p:txBody>
      </p:sp>
      <p:sp>
        <p:nvSpPr>
          <p:cNvPr id="6" name="Tijdelijke aanduiding voor voettekst 5">
            <a:extLst>
              <a:ext uri="{FF2B5EF4-FFF2-40B4-BE49-F238E27FC236}">
                <a16:creationId xmlns:a16="http://schemas.microsoft.com/office/drawing/2014/main" id="{FEF4C1CE-42E0-BA4D-9272-EAF8028A48AA}"/>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051BC10-3C03-204F-8C3B-BAFCFF297982}"/>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4195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7C395-248F-2249-B5D4-39FBB768AE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0E817BA-D0D2-F64B-A670-27A690B95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AC2142B-718D-884B-A243-E712CA00E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467D2E-2E89-F846-8B97-C88BFA41D8C5}"/>
              </a:ext>
            </a:extLst>
          </p:cNvPr>
          <p:cNvSpPr>
            <a:spLocks noGrp="1"/>
          </p:cNvSpPr>
          <p:nvPr>
            <p:ph type="dt" sz="half" idx="10"/>
          </p:nvPr>
        </p:nvSpPr>
        <p:spPr/>
        <p:txBody>
          <a:bodyPr/>
          <a:lstStyle/>
          <a:p>
            <a:fld id="{F4D57BDD-E64A-4D27-8978-82FFCA18A12C}" type="datetimeFigureOut">
              <a:rPr lang="en-US" smtClean="0"/>
              <a:pPr/>
              <a:t>2/21/22</a:t>
            </a:fld>
            <a:endParaRPr lang="en-US" dirty="0"/>
          </a:p>
        </p:txBody>
      </p:sp>
      <p:sp>
        <p:nvSpPr>
          <p:cNvPr id="6" name="Tijdelijke aanduiding voor voettekst 5">
            <a:extLst>
              <a:ext uri="{FF2B5EF4-FFF2-40B4-BE49-F238E27FC236}">
                <a16:creationId xmlns:a16="http://schemas.microsoft.com/office/drawing/2014/main" id="{0B155680-FB3E-7440-9CE5-B5D7C7F0E9C0}"/>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84BC582F-A54F-C048-AC6A-4BFB3B8F0985}"/>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48380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12F98A-B01C-8B48-9C47-3988A85EB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7F41AA9-7EA8-2745-9FBC-3FA55619A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DF237A-90B6-7044-BC51-24CD3766A7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7BDD-E64A-4D27-8978-82FFCA18A12C}" type="datetimeFigureOut">
              <a:rPr lang="en-US" smtClean="0"/>
              <a:pPr/>
              <a:t>2/21/22</a:t>
            </a:fld>
            <a:endParaRPr lang="en-US" dirty="0"/>
          </a:p>
        </p:txBody>
      </p:sp>
      <p:sp>
        <p:nvSpPr>
          <p:cNvPr id="5" name="Tijdelijke aanduiding voor voettekst 4">
            <a:extLst>
              <a:ext uri="{FF2B5EF4-FFF2-40B4-BE49-F238E27FC236}">
                <a16:creationId xmlns:a16="http://schemas.microsoft.com/office/drawing/2014/main" id="{07C89BBF-8B5E-B045-9325-D5CAE88B5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A0059EE0-1335-C14B-B829-15B7AA9D6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9905285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s://youtu.be/KLMLQVL41lA"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hyperlink" Target="https://slaapp.nl/slaapdagboek-ap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gids.tv/video/275611/max-masterclass-over-slaap-gemist-bekijk-hier-de-hele-uitzend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youtu.be/1WjRS-TIie4"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677694E6-9410-4521-A894-B68D628C06A8}"/>
              </a:ext>
            </a:extLst>
          </p:cNvPr>
          <p:cNvPicPr>
            <a:picLocks noChangeAspect="1"/>
          </p:cNvPicPr>
          <p:nvPr/>
        </p:nvPicPr>
        <p:blipFill rotWithShape="1">
          <a:blip r:embed="rId2"/>
          <a:srcRect t="19949" r="9091" b="3442"/>
          <a:stretch/>
        </p:blipFill>
        <p:spPr>
          <a:xfrm>
            <a:off x="-4" y="0"/>
            <a:ext cx="12191980" cy="6857990"/>
          </a:xfrm>
          <a:prstGeom prst="rect">
            <a:avLst/>
          </a:prstGeom>
        </p:spPr>
      </p:pic>
      <p:sp>
        <p:nvSpPr>
          <p:cNvPr id="61" name="Rectangle 5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20E4C69-8BCA-3246-AD55-94D1B81E5F94}"/>
              </a:ext>
            </a:extLst>
          </p:cNvPr>
          <p:cNvSpPr>
            <a:spLocks noGrp="1"/>
          </p:cNvSpPr>
          <p:nvPr>
            <p:ph type="ctrTitle"/>
          </p:nvPr>
        </p:nvSpPr>
        <p:spPr>
          <a:xfrm>
            <a:off x="404553" y="3091928"/>
            <a:ext cx="9078562" cy="2387600"/>
          </a:xfrm>
        </p:spPr>
        <p:txBody>
          <a:bodyPr>
            <a:normAutofit/>
          </a:bodyPr>
          <a:lstStyle/>
          <a:p>
            <a:pPr algn="l"/>
            <a:r>
              <a:rPr lang="nl-NL" sz="5100" dirty="0"/>
              <a:t>Lifestyle: Impact van slaap op de gezondheid.</a:t>
            </a:r>
            <a:br>
              <a:rPr lang="nl-NL" sz="5100" dirty="0"/>
            </a:br>
            <a:r>
              <a:rPr lang="nl-NL" sz="5100" dirty="0"/>
              <a:t>Zeker niet slaapverwekkend! </a:t>
            </a:r>
          </a:p>
        </p:txBody>
      </p:sp>
      <p:sp>
        <p:nvSpPr>
          <p:cNvPr id="62" name="Rectangle: Rounded Corners 5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31E9B661-6E2E-6041-AE77-F44DDFDD477B}"/>
              </a:ext>
            </a:extLst>
          </p:cNvPr>
          <p:cNvSpPr>
            <a:spLocks noGrp="1"/>
          </p:cNvSpPr>
          <p:nvPr>
            <p:ph type="subTitle" idx="1"/>
          </p:nvPr>
        </p:nvSpPr>
        <p:spPr>
          <a:xfrm>
            <a:off x="404553" y="5624945"/>
            <a:ext cx="9078562" cy="592975"/>
          </a:xfrm>
        </p:spPr>
        <p:txBody>
          <a:bodyPr anchor="ctr">
            <a:normAutofit/>
          </a:bodyPr>
          <a:lstStyle/>
          <a:p>
            <a:pPr algn="l"/>
            <a:r>
              <a:rPr lang="nl-NL"/>
              <a:t>Periode 3, week 1</a:t>
            </a:r>
          </a:p>
        </p:txBody>
      </p:sp>
    </p:spTree>
    <p:extLst>
      <p:ext uri="{BB962C8B-B14F-4D97-AF65-F5344CB8AC3E}">
        <p14:creationId xmlns:p14="http://schemas.microsoft.com/office/powerpoint/2010/main" val="305727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8F839-138B-1845-885F-B84EEE373CC0}"/>
              </a:ext>
            </a:extLst>
          </p:cNvPr>
          <p:cNvSpPr>
            <a:spLocks noGrp="1"/>
          </p:cNvSpPr>
          <p:nvPr>
            <p:ph type="title"/>
          </p:nvPr>
        </p:nvSpPr>
        <p:spPr>
          <a:xfrm>
            <a:off x="642257" y="634946"/>
            <a:ext cx="3690257" cy="1450757"/>
          </a:xfrm>
        </p:spPr>
        <p:txBody>
          <a:bodyPr>
            <a:normAutofit/>
          </a:bodyPr>
          <a:lstStyle/>
          <a:p>
            <a:r>
              <a:rPr lang="nl-NL"/>
              <a:t>Hoe werkt slaap?</a:t>
            </a:r>
          </a:p>
        </p:txBody>
      </p:sp>
      <p:sp>
        <p:nvSpPr>
          <p:cNvPr id="9" name="Content Placeholder 8">
            <a:extLst>
              <a:ext uri="{FF2B5EF4-FFF2-40B4-BE49-F238E27FC236}">
                <a16:creationId xmlns:a16="http://schemas.microsoft.com/office/drawing/2014/main" id="{FAE366CC-A9C4-426F-88DF-A76EBF396091}"/>
              </a:ext>
            </a:extLst>
          </p:cNvPr>
          <p:cNvSpPr>
            <a:spLocks noGrp="1"/>
          </p:cNvSpPr>
          <p:nvPr>
            <p:ph idx="1"/>
          </p:nvPr>
        </p:nvSpPr>
        <p:spPr>
          <a:xfrm>
            <a:off x="633997" y="2286020"/>
            <a:ext cx="5259807" cy="3950017"/>
          </a:xfrm>
        </p:spPr>
        <p:txBody>
          <a:bodyPr>
            <a:noAutofit/>
          </a:bodyPr>
          <a:lstStyle/>
          <a:p>
            <a:pPr>
              <a:lnSpc>
                <a:spcPct val="110000"/>
              </a:lnSpc>
              <a:buFont typeface="Wingdings" pitchFamily="2" charset="2"/>
              <a:buChar char="v"/>
            </a:pPr>
            <a:r>
              <a:rPr lang="nl-NL" sz="1400" dirty="0"/>
              <a:t>De biologische klok bepaalt je 24-uurs slaap-waakritme (</a:t>
            </a:r>
            <a:r>
              <a:rPr lang="nl-NL" sz="1400" dirty="0" err="1"/>
              <a:t>circadiaan</a:t>
            </a:r>
            <a:r>
              <a:rPr lang="nl-NL" sz="1400" dirty="0"/>
              <a:t> ritme)</a:t>
            </a:r>
          </a:p>
          <a:p>
            <a:pPr>
              <a:lnSpc>
                <a:spcPct val="110000"/>
              </a:lnSpc>
              <a:buFont typeface="Wingdings" pitchFamily="2" charset="2"/>
              <a:buChar char="v"/>
            </a:pPr>
            <a:r>
              <a:rPr lang="nl-NL" sz="1400" dirty="0"/>
              <a:t>Dit is een aangeboren mechanisme.</a:t>
            </a:r>
          </a:p>
          <a:p>
            <a:pPr>
              <a:lnSpc>
                <a:spcPct val="110000"/>
              </a:lnSpc>
              <a:buFont typeface="Wingdings" pitchFamily="2" charset="2"/>
              <a:buChar char="v"/>
            </a:pPr>
            <a:r>
              <a:rPr lang="nl-NL" sz="1400" dirty="0"/>
              <a:t>Onze biologische klok bestaat uit cellen die  onderdeel zijn van de hypothalamus in de hersenen.</a:t>
            </a:r>
          </a:p>
          <a:p>
            <a:pPr>
              <a:lnSpc>
                <a:spcPct val="110000"/>
              </a:lnSpc>
              <a:buFont typeface="Wingdings" pitchFamily="2" charset="2"/>
              <a:buChar char="v"/>
            </a:pPr>
            <a:r>
              <a:rPr lang="nl-NL" sz="1400" dirty="0"/>
              <a:t>Speciale zenuwcellen in het oog sturen informatie over lichtsterkte door naar de cellen van de biologische klok.</a:t>
            </a:r>
          </a:p>
          <a:p>
            <a:pPr>
              <a:lnSpc>
                <a:spcPct val="110000"/>
              </a:lnSpc>
              <a:buFont typeface="Wingdings" pitchFamily="2" charset="2"/>
              <a:buChar char="v"/>
            </a:pPr>
            <a:r>
              <a:rPr lang="nl-NL" sz="1400" dirty="0"/>
              <a:t>M.b.v. onder andere kunstmatig licht kan de biologische klok worden beïnvloed.</a:t>
            </a:r>
          </a:p>
          <a:p>
            <a:pPr>
              <a:lnSpc>
                <a:spcPct val="110000"/>
              </a:lnSpc>
              <a:buFont typeface="Wingdings" pitchFamily="2" charset="2"/>
              <a:buChar char="v"/>
            </a:pPr>
            <a:r>
              <a:rPr lang="nl-NL" sz="1400" dirty="0"/>
              <a:t>De pijnappelklier reguleert de aanmaak van het slaaphormoon melatonine. Indien het donker wordt, dan start de aanmaak van dit hormoon. </a:t>
            </a:r>
            <a:endParaRPr lang="en-US" sz="1400" dirty="0"/>
          </a:p>
        </p:txBody>
      </p:sp>
      <p:pic>
        <p:nvPicPr>
          <p:cNvPr id="7" name="Afbeelding 6">
            <a:extLst>
              <a:ext uri="{FF2B5EF4-FFF2-40B4-BE49-F238E27FC236}">
                <a16:creationId xmlns:a16="http://schemas.microsoft.com/office/drawing/2014/main" id="{77D610B8-2AD4-6644-90A6-5171306779D3}"/>
              </a:ext>
            </a:extLst>
          </p:cNvPr>
          <p:cNvPicPr>
            <a:picLocks noChangeAspect="1"/>
          </p:cNvPicPr>
          <p:nvPr/>
        </p:nvPicPr>
        <p:blipFill rotWithShape="1">
          <a:blip r:embed="rId2"/>
          <a:srcRect l="5256" r="4358" b="-1"/>
          <a:stretch/>
        </p:blipFill>
        <p:spPr>
          <a:xfrm>
            <a:off x="6527803" y="2085703"/>
            <a:ext cx="5030199" cy="3868783"/>
          </a:xfrm>
          <a:prstGeom prst="rect">
            <a:avLst/>
          </a:prstGeom>
        </p:spPr>
      </p:pic>
    </p:spTree>
    <p:extLst>
      <p:ext uri="{BB962C8B-B14F-4D97-AF65-F5344CB8AC3E}">
        <p14:creationId xmlns:p14="http://schemas.microsoft.com/office/powerpoint/2010/main" val="3930804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57225" y="286603"/>
            <a:ext cx="10498455" cy="1450757"/>
          </a:xfrm>
        </p:spPr>
        <p:txBody>
          <a:bodyPr vert="horz" lIns="91440" tIns="45720" rIns="91440" bIns="45720" rtlCol="0">
            <a:normAutofit/>
          </a:bodyPr>
          <a:lstStyle/>
          <a:p>
            <a:r>
              <a:rPr lang="en-US" dirty="0"/>
              <a:t>Hoe </a:t>
            </a:r>
            <a:r>
              <a:rPr lang="en-US" dirty="0" err="1"/>
              <a:t>werkt</a:t>
            </a:r>
            <a:r>
              <a:rPr lang="en-US" dirty="0"/>
              <a:t> </a:t>
            </a:r>
            <a:r>
              <a:rPr lang="en-US" dirty="0" err="1"/>
              <a:t>slaap</a:t>
            </a:r>
            <a:r>
              <a:rPr lang="en-US" dirty="0"/>
              <a:t>? </a:t>
            </a:r>
          </a:p>
        </p:txBody>
      </p:sp>
      <p:sp>
        <p:nvSpPr>
          <p:cNvPr id="5" name="Tijdelijke aanduiding voor inhoud 4">
            <a:extLst>
              <a:ext uri="{FF2B5EF4-FFF2-40B4-BE49-F238E27FC236}">
                <a16:creationId xmlns:a16="http://schemas.microsoft.com/office/drawing/2014/main" id="{3CB10B04-2271-B44A-8C00-692500357BA1}"/>
              </a:ext>
            </a:extLst>
          </p:cNvPr>
          <p:cNvSpPr>
            <a:spLocks noGrp="1"/>
          </p:cNvSpPr>
          <p:nvPr>
            <p:ph idx="1"/>
          </p:nvPr>
        </p:nvSpPr>
        <p:spPr>
          <a:xfrm>
            <a:off x="963978" y="2091473"/>
            <a:ext cx="3856805" cy="4263862"/>
          </a:xfrm>
        </p:spPr>
        <p:txBody>
          <a:bodyPr>
            <a:normAutofit fontScale="55000" lnSpcReduction="20000"/>
          </a:bodyPr>
          <a:lstStyle/>
          <a:p>
            <a:pPr>
              <a:buFont typeface="Wingdings" pitchFamily="2" charset="2"/>
              <a:buChar char="v"/>
            </a:pPr>
            <a:r>
              <a:rPr lang="nl-NL" sz="2900" b="1" dirty="0">
                <a:latin typeface="arial" panose="020B0604020202020204" pitchFamily="34" charset="0"/>
              </a:rPr>
              <a:t>Melatonine</a:t>
            </a:r>
            <a:r>
              <a:rPr lang="nl-NL" sz="2900" dirty="0">
                <a:latin typeface="arial" panose="020B0604020202020204" pitchFamily="34" charset="0"/>
              </a:rPr>
              <a:t> is het slaaphormoon. </a:t>
            </a:r>
          </a:p>
          <a:p>
            <a:pPr>
              <a:buFont typeface="Wingdings" pitchFamily="2" charset="2"/>
              <a:buChar char="v"/>
            </a:pPr>
            <a:r>
              <a:rPr lang="nl-NL" sz="2900" b="1" dirty="0">
                <a:latin typeface="arial" panose="020B0604020202020204" pitchFamily="34" charset="0"/>
              </a:rPr>
              <a:t>Serotonine</a:t>
            </a:r>
            <a:r>
              <a:rPr lang="nl-NL" sz="2900" dirty="0">
                <a:latin typeface="arial" panose="020B0604020202020204" pitchFamily="34" charset="0"/>
              </a:rPr>
              <a:t> is nodig voor de aanmaak van </a:t>
            </a:r>
            <a:r>
              <a:rPr lang="nl-NL" sz="2900" b="1" dirty="0">
                <a:latin typeface="arial" panose="020B0604020202020204" pitchFamily="34" charset="0"/>
              </a:rPr>
              <a:t>melatonine</a:t>
            </a:r>
            <a:r>
              <a:rPr lang="nl-NL" sz="2900" dirty="0">
                <a:latin typeface="arial" panose="020B0604020202020204" pitchFamily="34" charset="0"/>
              </a:rPr>
              <a:t>.</a:t>
            </a:r>
          </a:p>
          <a:p>
            <a:pPr>
              <a:buFont typeface="Wingdings" pitchFamily="2" charset="2"/>
              <a:buChar char="v"/>
            </a:pPr>
            <a:r>
              <a:rPr lang="nl-NL" sz="2900" b="1" dirty="0">
                <a:latin typeface="arial" panose="020B0604020202020204" pitchFamily="34" charset="0"/>
              </a:rPr>
              <a:t>Serotonine  is </a:t>
            </a:r>
            <a:r>
              <a:rPr lang="nl-NL" sz="2900" dirty="0">
                <a:latin typeface="arial" panose="020B0604020202020204" pitchFamily="34" charset="0"/>
              </a:rPr>
              <a:t>tevens een </a:t>
            </a:r>
            <a:r>
              <a:rPr lang="nl-NL" sz="2900" dirty="0" err="1">
                <a:latin typeface="arial" panose="020B0604020202020204" pitchFamily="34" charset="0"/>
              </a:rPr>
              <a:t>gelukshormoon</a:t>
            </a:r>
            <a:endParaRPr lang="nl-NL" sz="2900" dirty="0">
              <a:latin typeface="arial" panose="020B0604020202020204" pitchFamily="34" charset="0"/>
            </a:endParaRPr>
          </a:p>
          <a:p>
            <a:pPr>
              <a:buFont typeface="Wingdings" pitchFamily="2" charset="2"/>
              <a:buChar char="v"/>
            </a:pPr>
            <a:r>
              <a:rPr lang="nl-NL" sz="2900" b="1" dirty="0">
                <a:latin typeface="arial" panose="020B0604020202020204" pitchFamily="34" charset="0"/>
              </a:rPr>
              <a:t>Melatonine</a:t>
            </a:r>
            <a:r>
              <a:rPr lang="nl-NL" sz="2900" dirty="0">
                <a:latin typeface="arial" panose="020B0604020202020204" pitchFamily="34" charset="0"/>
              </a:rPr>
              <a:t> wordt vooral in de nacht aangemaakt.</a:t>
            </a:r>
          </a:p>
          <a:p>
            <a:pPr>
              <a:buFont typeface="Wingdings" pitchFamily="2" charset="2"/>
              <a:buChar char="v"/>
            </a:pPr>
            <a:r>
              <a:rPr lang="nl-NL" sz="2900" b="1" dirty="0">
                <a:latin typeface="arial" panose="020B0604020202020204" pitchFamily="34" charset="0"/>
              </a:rPr>
              <a:t>Serotonine</a:t>
            </a:r>
            <a:r>
              <a:rPr lang="nl-NL" sz="2900" dirty="0">
                <a:latin typeface="arial" panose="020B0604020202020204" pitchFamily="34" charset="0"/>
              </a:rPr>
              <a:t> staat onder invloed van daglicht (dag-nachtritme)</a:t>
            </a:r>
          </a:p>
          <a:p>
            <a:pPr>
              <a:buFont typeface="Wingdings" pitchFamily="2" charset="2"/>
              <a:buChar char="v"/>
            </a:pPr>
            <a:r>
              <a:rPr lang="nl-NL" sz="2900" dirty="0"/>
              <a:t>Het brein maakt </a:t>
            </a:r>
            <a:r>
              <a:rPr lang="nl-NL" sz="2900" b="1" dirty="0"/>
              <a:t>serotonine</a:t>
            </a:r>
            <a:r>
              <a:rPr lang="nl-NL" sz="2900" dirty="0"/>
              <a:t> aan uit </a:t>
            </a:r>
            <a:r>
              <a:rPr lang="nl-NL" sz="2900" b="1" dirty="0"/>
              <a:t>tryptofaan. </a:t>
            </a:r>
            <a:r>
              <a:rPr lang="nl-NL" sz="2900" dirty="0">
                <a:latin typeface="arial" panose="020B0604020202020204" pitchFamily="34" charset="0"/>
              </a:rPr>
              <a:t>Voeding met bijv. veel </a:t>
            </a:r>
            <a:r>
              <a:rPr lang="nl-NL" sz="2900" b="1" dirty="0">
                <a:latin typeface="arial" panose="020B0604020202020204" pitchFamily="34" charset="0"/>
              </a:rPr>
              <a:t>tryptofaan: </a:t>
            </a:r>
            <a:r>
              <a:rPr lang="nl-NL" sz="2900" dirty="0"/>
              <a:t>Havermout, volkoren granen, bananen, kiwi, melk en melkproducten pinda’s, kip, chocolade.</a:t>
            </a:r>
          </a:p>
          <a:p>
            <a:pPr>
              <a:buFont typeface="Wingdings" pitchFamily="2" charset="2"/>
              <a:buChar char="v"/>
            </a:pPr>
            <a:r>
              <a:rPr lang="nl-NL" sz="2900" dirty="0"/>
              <a:t>Lichaamsbeweging verhoogt het gehalte aan </a:t>
            </a:r>
            <a:r>
              <a:rPr lang="nl-NL" sz="2900" b="1" dirty="0"/>
              <a:t>serotonine</a:t>
            </a:r>
          </a:p>
          <a:p>
            <a:pPr>
              <a:buFont typeface="Wingdings" pitchFamily="2" charset="2"/>
              <a:buChar char="v"/>
            </a:pPr>
            <a:r>
              <a:rPr lang="nl-NL" sz="2900" dirty="0"/>
              <a:t>Blauw licht verhindert de aanmaak van </a:t>
            </a:r>
            <a:r>
              <a:rPr lang="nl-NL" sz="2900" b="1" dirty="0"/>
              <a:t>melatonine</a:t>
            </a:r>
            <a:endParaRPr lang="nl-NL" sz="2900" dirty="0"/>
          </a:p>
          <a:p>
            <a:endParaRPr lang="nl-NL" dirty="0">
              <a:latin typeface="arial" panose="020B0604020202020204" pitchFamily="34" charset="0"/>
            </a:endParaRPr>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r="15464" b="-2"/>
          <a:stretch/>
        </p:blipFill>
        <p:spPr>
          <a:xfrm>
            <a:off x="4976027" y="2108199"/>
            <a:ext cx="3044106" cy="3760885"/>
          </a:xfrm>
          <a:prstGeom prst="rect">
            <a:avLst/>
          </a:prstGeom>
        </p:spPr>
      </p:pic>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l="15905" r="-2" b="-2"/>
          <a:stretch/>
        </p:blipFill>
        <p:spPr>
          <a:xfrm>
            <a:off x="8111574" y="2108199"/>
            <a:ext cx="3044106" cy="3760873"/>
          </a:xfrm>
          <a:prstGeom prst="rect">
            <a:avLst/>
          </a:prstGeom>
        </p:spPr>
      </p:pic>
      <p:sp>
        <p:nvSpPr>
          <p:cNvPr id="2" name="Tekstvak 1"/>
          <p:cNvSpPr txBox="1"/>
          <p:nvPr/>
        </p:nvSpPr>
        <p:spPr>
          <a:xfrm>
            <a:off x="4969359" y="5947788"/>
            <a:ext cx="3069873" cy="424281"/>
          </a:xfrm>
          <a:prstGeom prst="rect">
            <a:avLst/>
          </a:prstGeom>
          <a:solidFill>
            <a:srgbClr val="000000">
              <a:alpha val="50000"/>
            </a:srgbClr>
          </a:solidFill>
          <a:ln>
            <a:noFill/>
          </a:ln>
        </p:spPr>
        <p:txBody>
          <a:bodyPr wrap="square" rtlCol="0">
            <a:noAutofit/>
          </a:bodyPr>
          <a:lstStyle/>
          <a:p>
            <a:pPr algn="ctr">
              <a:spcAft>
                <a:spcPts val="600"/>
              </a:spcAft>
            </a:pPr>
            <a:r>
              <a:rPr lang="nl-NL" sz="1300">
                <a:solidFill>
                  <a:srgbClr val="FFFFFF"/>
                </a:solidFill>
              </a:rPr>
              <a:t>Melatonine</a:t>
            </a:r>
          </a:p>
        </p:txBody>
      </p:sp>
      <p:sp>
        <p:nvSpPr>
          <p:cNvPr id="9" name="Tekstvak 8"/>
          <p:cNvSpPr txBox="1"/>
          <p:nvPr/>
        </p:nvSpPr>
        <p:spPr>
          <a:xfrm>
            <a:off x="8111574" y="5947787"/>
            <a:ext cx="3116448" cy="424281"/>
          </a:xfrm>
          <a:prstGeom prst="rect">
            <a:avLst/>
          </a:prstGeom>
          <a:solidFill>
            <a:srgbClr val="000000">
              <a:alpha val="50000"/>
            </a:srgbClr>
          </a:solidFill>
          <a:ln>
            <a:noFill/>
          </a:ln>
        </p:spPr>
        <p:txBody>
          <a:bodyPr wrap="square" rtlCol="0">
            <a:noAutofit/>
          </a:bodyPr>
          <a:lstStyle/>
          <a:p>
            <a:pPr algn="ctr">
              <a:spcAft>
                <a:spcPts val="600"/>
              </a:spcAft>
            </a:pPr>
            <a:r>
              <a:rPr lang="nl-NL" sz="1300">
                <a:solidFill>
                  <a:srgbClr val="FFFFFF"/>
                </a:solidFill>
              </a:rPr>
              <a:t>Serotonine</a:t>
            </a:r>
          </a:p>
        </p:txBody>
      </p:sp>
    </p:spTree>
    <p:extLst>
      <p:ext uri="{BB962C8B-B14F-4D97-AF65-F5344CB8AC3E}">
        <p14:creationId xmlns:p14="http://schemas.microsoft.com/office/powerpoint/2010/main" val="386717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8059F-FFA7-8240-BA78-493C6F3F1E4C}"/>
              </a:ext>
            </a:extLst>
          </p:cNvPr>
          <p:cNvSpPr>
            <a:spLocks noGrp="1"/>
          </p:cNvSpPr>
          <p:nvPr>
            <p:ph type="title"/>
          </p:nvPr>
        </p:nvSpPr>
        <p:spPr>
          <a:xfrm>
            <a:off x="1036320" y="286603"/>
            <a:ext cx="10058400" cy="1450757"/>
          </a:xfrm>
        </p:spPr>
        <p:txBody>
          <a:bodyPr>
            <a:normAutofit/>
          </a:bodyPr>
          <a:lstStyle/>
          <a:p>
            <a:r>
              <a:rPr lang="nl-NL" dirty="0"/>
              <a:t>Slaaptekort en de prefrontale cortex, impact op emoties en prestaties.</a:t>
            </a:r>
          </a:p>
        </p:txBody>
      </p:sp>
      <p:pic>
        <p:nvPicPr>
          <p:cNvPr id="9" name="Afbeelding 8">
            <a:extLst>
              <a:ext uri="{FF2B5EF4-FFF2-40B4-BE49-F238E27FC236}">
                <a16:creationId xmlns:a16="http://schemas.microsoft.com/office/drawing/2014/main" id="{F88922FA-32E1-524C-99C6-19A010856C8E}"/>
              </a:ext>
            </a:extLst>
          </p:cNvPr>
          <p:cNvPicPr>
            <a:picLocks noChangeAspect="1"/>
          </p:cNvPicPr>
          <p:nvPr/>
        </p:nvPicPr>
        <p:blipFill>
          <a:blip r:embed="rId2"/>
          <a:stretch>
            <a:fillRect/>
          </a:stretch>
        </p:blipFill>
        <p:spPr>
          <a:xfrm>
            <a:off x="1031509" y="2662371"/>
            <a:ext cx="3031484" cy="2652548"/>
          </a:xfrm>
          <a:prstGeom prst="rect">
            <a:avLst/>
          </a:prstGeom>
        </p:spPr>
      </p:pic>
      <p:sp>
        <p:nvSpPr>
          <p:cNvPr id="7" name="Tijdelijke aanduiding voor inhoud 6">
            <a:extLst>
              <a:ext uri="{FF2B5EF4-FFF2-40B4-BE49-F238E27FC236}">
                <a16:creationId xmlns:a16="http://schemas.microsoft.com/office/drawing/2014/main" id="{5A561634-AB21-0D45-A355-83D472C497E0}"/>
              </a:ext>
            </a:extLst>
          </p:cNvPr>
          <p:cNvSpPr>
            <a:spLocks noGrp="1"/>
          </p:cNvSpPr>
          <p:nvPr>
            <p:ph idx="1"/>
          </p:nvPr>
        </p:nvSpPr>
        <p:spPr>
          <a:xfrm>
            <a:off x="4706460" y="2108201"/>
            <a:ext cx="6388260" cy="3760891"/>
          </a:xfrm>
        </p:spPr>
        <p:txBody>
          <a:bodyPr>
            <a:normAutofit/>
          </a:bodyPr>
          <a:lstStyle/>
          <a:p>
            <a:pPr>
              <a:lnSpc>
                <a:spcPct val="110000"/>
              </a:lnSpc>
              <a:buFont typeface="Wingdings" pitchFamily="2" charset="2"/>
              <a:buChar char="v"/>
            </a:pPr>
            <a:r>
              <a:rPr lang="nl-NL" sz="1400" dirty="0"/>
              <a:t>Prefrontale cortex. Dit gebied is betrokken verschillende  o.a. cognitie, doelen stellen, plannen maken, geheugen en het uitvoeren van motorische volgordes. Ook actief bij het nemen van risicovolle beslissingen.</a:t>
            </a:r>
          </a:p>
          <a:p>
            <a:pPr>
              <a:lnSpc>
                <a:spcPct val="110000"/>
              </a:lnSpc>
              <a:buFont typeface="Wingdings" pitchFamily="2" charset="2"/>
              <a:buChar char="v"/>
            </a:pPr>
            <a:r>
              <a:rPr lang="nl-NL" sz="1400" dirty="0"/>
              <a:t>Onderzoek ruimteveer </a:t>
            </a:r>
            <a:r>
              <a:rPr lang="nl-NL" sz="1400" dirty="0" err="1"/>
              <a:t>Challenger</a:t>
            </a:r>
            <a:endParaRPr lang="nl-NL" sz="1400" dirty="0"/>
          </a:p>
          <a:p>
            <a:pPr>
              <a:lnSpc>
                <a:spcPct val="110000"/>
              </a:lnSpc>
              <a:buFont typeface="Wingdings" pitchFamily="2" charset="2"/>
              <a:buChar char="v"/>
            </a:pPr>
            <a:r>
              <a:rPr lang="nl-NL" sz="1400" dirty="0"/>
              <a:t>Amygdala, vecht en vlucht maar ook lange termijn geheugen, emoties met negatieve lading</a:t>
            </a:r>
          </a:p>
          <a:p>
            <a:pPr>
              <a:lnSpc>
                <a:spcPct val="110000"/>
              </a:lnSpc>
              <a:buFont typeface="Wingdings" pitchFamily="2" charset="2"/>
              <a:buChar char="v"/>
            </a:pPr>
            <a:r>
              <a:rPr lang="nl-NL" sz="1400" dirty="0"/>
              <a:t>Onder invloed van slaapgebrek kan de amygdala sterker reageren. Dit komt doordat de en de pre frontale cortex minder remt op de amygdala. Emoties zijn daardoor heftiger. Mogelijk eerder boos angstig of gefrustreerd.</a:t>
            </a:r>
          </a:p>
          <a:p>
            <a:pPr>
              <a:lnSpc>
                <a:spcPct val="110000"/>
              </a:lnSpc>
              <a:buFont typeface="Wingdings" pitchFamily="2" charset="2"/>
              <a:buChar char="v"/>
            </a:pPr>
            <a:r>
              <a:rPr lang="nl-NL" sz="1400" dirty="0"/>
              <a:t>Prestaties bij slaaptekort</a:t>
            </a:r>
          </a:p>
          <a:p>
            <a:pPr>
              <a:lnSpc>
                <a:spcPct val="110000"/>
              </a:lnSpc>
            </a:pPr>
            <a:endParaRPr lang="nl-NL" sz="1400" dirty="0"/>
          </a:p>
        </p:txBody>
      </p:sp>
    </p:spTree>
    <p:extLst>
      <p:ext uri="{BB962C8B-B14F-4D97-AF65-F5344CB8AC3E}">
        <p14:creationId xmlns:p14="http://schemas.microsoft.com/office/powerpoint/2010/main" val="217075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674F0A-5150-044F-BF9A-78316C4D2FC6}"/>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dirty="0" err="1"/>
              <a:t>Relaties</a:t>
            </a:r>
            <a:r>
              <a:rPr lang="en-US" sz="6000" dirty="0"/>
              <a:t> met </a:t>
            </a:r>
            <a:r>
              <a:rPr lang="en-US" sz="6000" dirty="0" err="1"/>
              <a:t>voeding</a:t>
            </a:r>
            <a:r>
              <a:rPr lang="en-US" sz="6000" dirty="0"/>
              <a:t> </a:t>
            </a:r>
            <a:r>
              <a:rPr lang="en-US" sz="6000" dirty="0" err="1"/>
              <a:t>en</a:t>
            </a:r>
            <a:r>
              <a:rPr lang="en-US" sz="6000" dirty="0"/>
              <a:t> </a:t>
            </a:r>
            <a:r>
              <a:rPr lang="en-US" sz="6000" dirty="0" err="1"/>
              <a:t>beweging</a:t>
            </a:r>
            <a:r>
              <a:rPr lang="en-US" sz="6000" dirty="0"/>
              <a:t>!</a:t>
            </a:r>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Tijdelijke aanduiding voor inhoud 4">
            <a:extLst>
              <a:ext uri="{FF2B5EF4-FFF2-40B4-BE49-F238E27FC236}">
                <a16:creationId xmlns:a16="http://schemas.microsoft.com/office/drawing/2014/main" id="{B7324CD8-7C15-3747-8CBE-01C887980E75}"/>
              </a:ext>
            </a:extLst>
          </p:cNvPr>
          <p:cNvPicPr>
            <a:picLocks noGrp="1" noChangeAspect="1"/>
          </p:cNvPicPr>
          <p:nvPr>
            <p:ph idx="4294967295"/>
          </p:nvPr>
        </p:nvPicPr>
        <p:blipFill rotWithShape="1">
          <a:blip r:embed="rId2"/>
          <a:srcRect r="-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620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C6965-25E2-FC48-B819-06D2B6369837}"/>
              </a:ext>
            </a:extLst>
          </p:cNvPr>
          <p:cNvSpPr>
            <a:spLocks noGrp="1"/>
          </p:cNvSpPr>
          <p:nvPr>
            <p:ph type="title"/>
          </p:nvPr>
        </p:nvSpPr>
        <p:spPr>
          <a:xfrm>
            <a:off x="7677621" y="69061"/>
            <a:ext cx="3850520" cy="1914489"/>
          </a:xfrm>
        </p:spPr>
        <p:txBody>
          <a:bodyPr>
            <a:normAutofit/>
          </a:bodyPr>
          <a:lstStyle/>
          <a:p>
            <a:r>
              <a:rPr lang="nl-NL" dirty="0"/>
              <a:t>Voeding en slaap</a:t>
            </a:r>
          </a:p>
        </p:txBody>
      </p:sp>
      <p:pic>
        <p:nvPicPr>
          <p:cNvPr id="13" name="Afbeelding 12" descr="Afbeelding met kop, koffie, bord, ontbijt&#10;&#10;Automatisch gegenereerde beschrijving">
            <a:extLst>
              <a:ext uri="{FF2B5EF4-FFF2-40B4-BE49-F238E27FC236}">
                <a16:creationId xmlns:a16="http://schemas.microsoft.com/office/drawing/2014/main" id="{1F4E14F6-3B08-3C44-8EBE-08F9EBCB75C0}"/>
              </a:ext>
            </a:extLst>
          </p:cNvPr>
          <p:cNvPicPr>
            <a:picLocks noChangeAspect="1"/>
          </p:cNvPicPr>
          <p:nvPr/>
        </p:nvPicPr>
        <p:blipFill rotWithShape="1">
          <a:blip r:embed="rId2"/>
          <a:srcRect l="4338" r="5" b="5"/>
          <a:stretch/>
        </p:blipFill>
        <p:spPr>
          <a:xfrm>
            <a:off x="315527" y="321729"/>
            <a:ext cx="3683446" cy="3463417"/>
          </a:xfrm>
          <a:prstGeom prst="rect">
            <a:avLst/>
          </a:prstGeom>
        </p:spPr>
      </p:pic>
      <p:pic>
        <p:nvPicPr>
          <p:cNvPr id="5" name="Afbeelding 4" descr="Afbeelding met voedsel, fruit, plastic, variëteit&#10;&#10;Automatisch gegenereerde beschrijving">
            <a:extLst>
              <a:ext uri="{FF2B5EF4-FFF2-40B4-BE49-F238E27FC236}">
                <a16:creationId xmlns:a16="http://schemas.microsoft.com/office/drawing/2014/main" id="{8945B3E7-4AEE-A146-B0B3-16676A9A797B}"/>
              </a:ext>
            </a:extLst>
          </p:cNvPr>
          <p:cNvPicPr>
            <a:picLocks noChangeAspect="1"/>
          </p:cNvPicPr>
          <p:nvPr/>
        </p:nvPicPr>
        <p:blipFill rotWithShape="1">
          <a:blip r:embed="rId3"/>
          <a:srcRect t="1058" b="609"/>
          <a:stretch/>
        </p:blipFill>
        <p:spPr>
          <a:xfrm>
            <a:off x="4090413" y="321732"/>
            <a:ext cx="3126813" cy="2052337"/>
          </a:xfrm>
          <a:prstGeom prst="rect">
            <a:avLst/>
          </a:prstGeom>
        </p:spPr>
      </p:pic>
      <p:pic>
        <p:nvPicPr>
          <p:cNvPr id="7" name="Afbeelding 6" descr="Afbeelding met voedsel, kop, koffie, gebak&#10;&#10;Automatisch gegenereerde beschrijving">
            <a:extLst>
              <a:ext uri="{FF2B5EF4-FFF2-40B4-BE49-F238E27FC236}">
                <a16:creationId xmlns:a16="http://schemas.microsoft.com/office/drawing/2014/main" id="{51D904D9-29EB-D146-867F-B46EE09C0A5E}"/>
              </a:ext>
            </a:extLst>
          </p:cNvPr>
          <p:cNvPicPr>
            <a:picLocks noChangeAspect="1"/>
          </p:cNvPicPr>
          <p:nvPr/>
        </p:nvPicPr>
        <p:blipFill rotWithShape="1">
          <a:blip r:embed="rId4"/>
          <a:srcRect t="6942" r="4" b="2148"/>
          <a:stretch/>
        </p:blipFill>
        <p:spPr>
          <a:xfrm>
            <a:off x="315527" y="3871329"/>
            <a:ext cx="3683446" cy="2235308"/>
          </a:xfrm>
          <a:prstGeom prst="rect">
            <a:avLst/>
          </a:prstGeom>
        </p:spPr>
      </p:pic>
      <p:pic>
        <p:nvPicPr>
          <p:cNvPr id="9" name="Afbeelding 8" descr="Afbeelding met plant, buiten, groen, groente&#10;&#10;Automatisch gegenereerde beschrijving">
            <a:extLst>
              <a:ext uri="{FF2B5EF4-FFF2-40B4-BE49-F238E27FC236}">
                <a16:creationId xmlns:a16="http://schemas.microsoft.com/office/drawing/2014/main" id="{BD26BEBD-89BD-914B-9C3D-92BDC5BC0166}"/>
              </a:ext>
            </a:extLst>
          </p:cNvPr>
          <p:cNvPicPr>
            <a:picLocks noChangeAspect="1"/>
          </p:cNvPicPr>
          <p:nvPr/>
        </p:nvPicPr>
        <p:blipFill rotWithShape="1">
          <a:blip r:embed="rId5"/>
          <a:srcRect l="23857" r="18917" b="3"/>
          <a:stretch/>
        </p:blipFill>
        <p:spPr>
          <a:xfrm>
            <a:off x="4090413" y="2460250"/>
            <a:ext cx="3126813" cy="3647119"/>
          </a:xfrm>
          <a:prstGeom prst="rect">
            <a:avLst/>
          </a:prstGeom>
        </p:spPr>
      </p:pic>
      <p:sp>
        <p:nvSpPr>
          <p:cNvPr id="3" name="Tijdelijke aanduiding voor inhoud 2">
            <a:extLst>
              <a:ext uri="{FF2B5EF4-FFF2-40B4-BE49-F238E27FC236}">
                <a16:creationId xmlns:a16="http://schemas.microsoft.com/office/drawing/2014/main" id="{F1210E0C-BC88-C64A-8691-D9B1153151B7}"/>
              </a:ext>
            </a:extLst>
          </p:cNvPr>
          <p:cNvSpPr>
            <a:spLocks noGrp="1"/>
          </p:cNvSpPr>
          <p:nvPr>
            <p:ph idx="1"/>
          </p:nvPr>
        </p:nvSpPr>
        <p:spPr>
          <a:xfrm>
            <a:off x="7699223" y="2557953"/>
            <a:ext cx="4336258" cy="3548683"/>
          </a:xfrm>
        </p:spPr>
        <p:txBody>
          <a:bodyPr>
            <a:normAutofit fontScale="85000" lnSpcReduction="20000"/>
          </a:bodyPr>
          <a:lstStyle/>
          <a:p>
            <a:pPr>
              <a:lnSpc>
                <a:spcPct val="110000"/>
              </a:lnSpc>
            </a:pPr>
            <a:r>
              <a:rPr lang="nl-NL" sz="1600" dirty="0">
                <a:hlinkClick r:id="rId6"/>
              </a:rPr>
              <a:t>https://youtu.be/KLMLQVL41lA</a:t>
            </a:r>
            <a:endParaRPr lang="nl-NL" sz="1600" dirty="0"/>
          </a:p>
          <a:p>
            <a:pPr>
              <a:lnSpc>
                <a:spcPct val="110000"/>
              </a:lnSpc>
              <a:buFont typeface="Wingdings" pitchFamily="2" charset="2"/>
              <a:buChar char="v"/>
            </a:pPr>
            <a:r>
              <a:rPr lang="nl-NL" sz="1600" dirty="0"/>
              <a:t>Eiwitten en herstel</a:t>
            </a:r>
          </a:p>
          <a:p>
            <a:pPr>
              <a:lnSpc>
                <a:spcPct val="110000"/>
              </a:lnSpc>
              <a:buFont typeface="Wingdings" pitchFamily="2" charset="2"/>
              <a:buChar char="v"/>
            </a:pPr>
            <a:r>
              <a:rPr lang="nl-NL" sz="1600" dirty="0"/>
              <a:t>Onderzoek bij fruitvliegen</a:t>
            </a:r>
          </a:p>
          <a:p>
            <a:pPr>
              <a:lnSpc>
                <a:spcPct val="110000"/>
              </a:lnSpc>
              <a:buFont typeface="Wingdings" pitchFamily="2" charset="2"/>
              <a:buChar char="v"/>
            </a:pPr>
            <a:r>
              <a:rPr lang="nl-NL" sz="1600" dirty="0"/>
              <a:t>Antioxidanten t.b.v. vrije radicalen. Zitten in veel verschillende gezonde groenten, fruit, noten en kruiden.</a:t>
            </a:r>
          </a:p>
          <a:p>
            <a:pPr>
              <a:lnSpc>
                <a:spcPct val="110000"/>
              </a:lnSpc>
              <a:buFont typeface="Wingdings" pitchFamily="2" charset="2"/>
              <a:buChar char="v"/>
            </a:pPr>
            <a:r>
              <a:rPr lang="nl-NL" sz="1600" dirty="0"/>
              <a:t>Voeden i.p.v. vullen.</a:t>
            </a:r>
          </a:p>
          <a:p>
            <a:pPr>
              <a:lnSpc>
                <a:spcPct val="110000"/>
              </a:lnSpc>
              <a:buFont typeface="Wingdings" pitchFamily="2" charset="2"/>
              <a:buChar char="v"/>
            </a:pPr>
            <a:r>
              <a:rPr lang="nl-NL" sz="1600" dirty="0"/>
              <a:t>Antioxidanten vangen (teveel) vrije radicalen weg. Indien er teveel vrije radicalen zijn, is er sprake van oxidatieve stress.</a:t>
            </a:r>
          </a:p>
          <a:p>
            <a:pPr>
              <a:lnSpc>
                <a:spcPct val="110000"/>
              </a:lnSpc>
              <a:buFont typeface="Wingdings" pitchFamily="2" charset="2"/>
              <a:buChar char="v"/>
            </a:pPr>
            <a:r>
              <a:rPr lang="nl-NL" sz="1600" dirty="0"/>
              <a:t>Antioxidanten, goede darmbacteriën, immuunsysteem.</a:t>
            </a:r>
          </a:p>
          <a:p>
            <a:pPr>
              <a:lnSpc>
                <a:spcPct val="110000"/>
              </a:lnSpc>
            </a:pPr>
            <a:br>
              <a:rPr lang="nl-NL" sz="1100" dirty="0"/>
            </a:br>
            <a:endParaRPr lang="nl-NL" sz="1100" dirty="0"/>
          </a:p>
        </p:txBody>
      </p:sp>
      <p:pic>
        <p:nvPicPr>
          <p:cNvPr id="6" name="Afbeelding 5">
            <a:extLst>
              <a:ext uri="{FF2B5EF4-FFF2-40B4-BE49-F238E27FC236}">
                <a16:creationId xmlns:a16="http://schemas.microsoft.com/office/drawing/2014/main" id="{8F2B61A0-0397-1A49-95B2-B843BEAC1677}"/>
              </a:ext>
            </a:extLst>
          </p:cNvPr>
          <p:cNvPicPr>
            <a:picLocks noChangeAspect="1"/>
          </p:cNvPicPr>
          <p:nvPr/>
        </p:nvPicPr>
        <p:blipFill>
          <a:blip r:embed="rId7"/>
          <a:stretch>
            <a:fillRect/>
          </a:stretch>
        </p:blipFill>
        <p:spPr>
          <a:xfrm>
            <a:off x="7699223" y="5489225"/>
            <a:ext cx="3307879" cy="1234821"/>
          </a:xfrm>
          <a:prstGeom prst="rect">
            <a:avLst/>
          </a:prstGeom>
        </p:spPr>
      </p:pic>
    </p:spTree>
    <p:extLst>
      <p:ext uri="{BB962C8B-B14F-4D97-AF65-F5344CB8AC3E}">
        <p14:creationId xmlns:p14="http://schemas.microsoft.com/office/powerpoint/2010/main" val="382518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598AEA3-8030-F145-9DAF-A2EFB88B4C27}"/>
              </a:ext>
            </a:extLst>
          </p:cNvPr>
          <p:cNvSpPr>
            <a:spLocks noGrp="1"/>
          </p:cNvSpPr>
          <p:nvPr>
            <p:ph type="title"/>
          </p:nvPr>
        </p:nvSpPr>
        <p:spPr>
          <a:xfrm>
            <a:off x="524256" y="516804"/>
            <a:ext cx="6594189" cy="1625210"/>
          </a:xfrm>
        </p:spPr>
        <p:txBody>
          <a:bodyPr>
            <a:normAutofit/>
          </a:bodyPr>
          <a:lstStyle/>
          <a:p>
            <a:r>
              <a:rPr lang="nl-NL" dirty="0">
                <a:solidFill>
                  <a:srgbClr val="FFFFFF"/>
                </a:solidFill>
              </a:rPr>
              <a:t>Slaap en bewegen</a:t>
            </a:r>
          </a:p>
        </p:txBody>
      </p:sp>
      <p:sp>
        <p:nvSpPr>
          <p:cNvPr id="25" name="Rectangle 2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 illustratie&#10;&#10;Automatisch gegenereerde beschrijving">
            <a:extLst>
              <a:ext uri="{FF2B5EF4-FFF2-40B4-BE49-F238E27FC236}">
                <a16:creationId xmlns:a16="http://schemas.microsoft.com/office/drawing/2014/main" id="{C5186025-8F19-684B-AC8F-F0BEBBD413FF}"/>
              </a:ext>
            </a:extLst>
          </p:cNvPr>
          <p:cNvPicPr>
            <a:picLocks noChangeAspect="1"/>
          </p:cNvPicPr>
          <p:nvPr/>
        </p:nvPicPr>
        <p:blipFill rotWithShape="1">
          <a:blip r:embed="rId2"/>
          <a:srcRect r="1" b="32"/>
          <a:stretch/>
        </p:blipFill>
        <p:spPr>
          <a:xfrm>
            <a:off x="566744" y="2854728"/>
            <a:ext cx="6579910" cy="3258004"/>
          </a:xfrm>
          <a:prstGeom prst="rect">
            <a:avLst/>
          </a:prstGeom>
        </p:spPr>
      </p:pic>
      <p:sp>
        <p:nvSpPr>
          <p:cNvPr id="27"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2731A14-F357-684D-9DAB-84A920623E48}"/>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rPr>
              <a:t>De prefrontale cortex werkt beter door bewegen en kan doordoor de amygdala remmen. </a:t>
            </a:r>
          </a:p>
          <a:p>
            <a:endParaRPr lang="nl-NL" sz="2000">
              <a:solidFill>
                <a:srgbClr val="FFFFFF"/>
              </a:solidFill>
            </a:endParaRPr>
          </a:p>
        </p:txBody>
      </p:sp>
    </p:spTree>
    <p:extLst>
      <p:ext uri="{BB962C8B-B14F-4D97-AF65-F5344CB8AC3E}">
        <p14:creationId xmlns:p14="http://schemas.microsoft.com/office/powerpoint/2010/main" val="192765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schermafbeelding&#10;&#10;Automatisch gegenereerde beschrijving">
            <a:extLst>
              <a:ext uri="{FF2B5EF4-FFF2-40B4-BE49-F238E27FC236}">
                <a16:creationId xmlns:a16="http://schemas.microsoft.com/office/drawing/2014/main" id="{ABF44A49-C9E8-764B-AFFC-C0CD6BE681AA}"/>
              </a:ext>
            </a:extLst>
          </p:cNvPr>
          <p:cNvPicPr>
            <a:picLocks noGrp="1" noChangeAspect="1"/>
          </p:cNvPicPr>
          <p:nvPr>
            <p:ph idx="1"/>
          </p:nvPr>
        </p:nvPicPr>
        <p:blipFill>
          <a:blip r:embed="rId2"/>
          <a:stretch>
            <a:fillRect/>
          </a:stretch>
        </p:blipFill>
        <p:spPr>
          <a:xfrm>
            <a:off x="3507491" y="905933"/>
            <a:ext cx="5209021" cy="5039728"/>
          </a:xfrm>
          <a:prstGeom prst="rect">
            <a:avLst/>
          </a:prstGeom>
        </p:spPr>
      </p:pic>
    </p:spTree>
    <p:extLst>
      <p:ext uri="{BB962C8B-B14F-4D97-AF65-F5344CB8AC3E}">
        <p14:creationId xmlns:p14="http://schemas.microsoft.com/office/powerpoint/2010/main" val="187817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descr="Afbeelding met tekst, klok&#10;&#10;Automatisch gegenereerde beschrijving">
            <a:extLst>
              <a:ext uri="{FF2B5EF4-FFF2-40B4-BE49-F238E27FC236}">
                <a16:creationId xmlns:a16="http://schemas.microsoft.com/office/drawing/2014/main" id="{FF5BDA67-D5C8-C647-8B58-94FF9C5D4821}"/>
              </a:ext>
            </a:extLst>
          </p:cNvPr>
          <p:cNvPicPr>
            <a:picLocks noChangeAspect="1"/>
          </p:cNvPicPr>
          <p:nvPr/>
        </p:nvPicPr>
        <p:blipFill rotWithShape="1">
          <a:blip r:embed="rId2"/>
          <a:srcRect t="7214" r="-1" b="22217"/>
          <a:stretch/>
        </p:blipFill>
        <p:spPr>
          <a:xfrm>
            <a:off x="1143000" y="2159000"/>
            <a:ext cx="3251200" cy="3454400"/>
          </a:xfrm>
          <a:prstGeom prst="rect">
            <a:avLst/>
          </a:prstGeom>
        </p:spPr>
      </p:pic>
      <p:pic>
        <p:nvPicPr>
          <p:cNvPr id="5" name="Tijdelijke aanduiding voor inhoud 4" descr="Afbeelding met binnen, muur, bed&#10;&#10;Automatisch gegenereerde beschrijving">
            <a:extLst>
              <a:ext uri="{FF2B5EF4-FFF2-40B4-BE49-F238E27FC236}">
                <a16:creationId xmlns:a16="http://schemas.microsoft.com/office/drawing/2014/main" id="{D0AD8657-3428-0248-8C2A-658263155A8E}"/>
              </a:ext>
            </a:extLst>
          </p:cNvPr>
          <p:cNvPicPr>
            <a:picLocks noGrp="1" noChangeAspect="1"/>
          </p:cNvPicPr>
          <p:nvPr>
            <p:ph idx="1"/>
          </p:nvPr>
        </p:nvPicPr>
        <p:blipFill rotWithShape="1">
          <a:blip r:embed="rId3"/>
          <a:srcRect l="6613" r="30538" b="1"/>
          <a:stretch/>
        </p:blipFill>
        <p:spPr>
          <a:xfrm>
            <a:off x="4457700" y="2159000"/>
            <a:ext cx="3251200" cy="3454400"/>
          </a:xfrm>
          <a:prstGeom prst="rect">
            <a:avLst/>
          </a:prstGeom>
        </p:spPr>
      </p:pic>
      <p:pic>
        <p:nvPicPr>
          <p:cNvPr id="9" name="Afbeelding 8" descr="Afbeelding met speelgoed, vectorafbeeldingen&#10;&#10;Automatisch gegenereerde beschrijving">
            <a:extLst>
              <a:ext uri="{FF2B5EF4-FFF2-40B4-BE49-F238E27FC236}">
                <a16:creationId xmlns:a16="http://schemas.microsoft.com/office/drawing/2014/main" id="{B2CDD3FC-7792-9344-89AE-3F02ED86FFAF}"/>
              </a:ext>
            </a:extLst>
          </p:cNvPr>
          <p:cNvPicPr>
            <a:picLocks noChangeAspect="1"/>
          </p:cNvPicPr>
          <p:nvPr/>
        </p:nvPicPr>
        <p:blipFill rotWithShape="1">
          <a:blip r:embed="rId4"/>
          <a:srcRect l="15662" r="13504" b="2"/>
          <a:stretch/>
        </p:blipFill>
        <p:spPr>
          <a:xfrm>
            <a:off x="7785100" y="2159000"/>
            <a:ext cx="3251200" cy="3454400"/>
          </a:xfrm>
          <a:prstGeom prst="rect">
            <a:avLst/>
          </a:prstGeom>
        </p:spPr>
      </p:pic>
      <p:sp>
        <p:nvSpPr>
          <p:cNvPr id="2" name="Titel 1">
            <a:extLst>
              <a:ext uri="{FF2B5EF4-FFF2-40B4-BE49-F238E27FC236}">
                <a16:creationId xmlns:a16="http://schemas.microsoft.com/office/drawing/2014/main" id="{EF393E24-3455-1147-A59C-240BA2474491}"/>
              </a:ext>
            </a:extLst>
          </p:cNvPr>
          <p:cNvSpPr>
            <a:spLocks noGrp="1"/>
          </p:cNvSpPr>
          <p:nvPr>
            <p:ph type="title"/>
          </p:nvPr>
        </p:nvSpPr>
        <p:spPr>
          <a:xfrm>
            <a:off x="838200" y="672747"/>
            <a:ext cx="10515600" cy="715556"/>
          </a:xfrm>
        </p:spPr>
        <p:txBody>
          <a:bodyPr vert="horz" lIns="91440" tIns="45720" rIns="91440" bIns="45720" rtlCol="0">
            <a:normAutofit/>
          </a:bodyPr>
          <a:lstStyle/>
          <a:p>
            <a:pPr algn="ctr"/>
            <a:r>
              <a:rPr lang="en-US" sz="3200" dirty="0" err="1">
                <a:solidFill>
                  <a:schemeClr val="bg1"/>
                </a:solidFill>
              </a:rPr>
              <a:t>Snoozen</a:t>
            </a:r>
            <a:r>
              <a:rPr lang="en-US" sz="3200" dirty="0">
                <a:solidFill>
                  <a:schemeClr val="bg1"/>
                </a:solidFill>
              </a:rPr>
              <a:t> is </a:t>
            </a:r>
            <a:r>
              <a:rPr lang="en-US" sz="3200" dirty="0" err="1">
                <a:solidFill>
                  <a:schemeClr val="bg1"/>
                </a:solidFill>
              </a:rPr>
              <a:t>vergelijkbaar</a:t>
            </a:r>
            <a:r>
              <a:rPr lang="en-US" sz="3200" dirty="0">
                <a:solidFill>
                  <a:schemeClr val="bg1"/>
                </a:solidFill>
              </a:rPr>
              <a:t> </a:t>
            </a:r>
            <a:r>
              <a:rPr lang="en-US" sz="3200" dirty="0" err="1">
                <a:solidFill>
                  <a:schemeClr val="bg1"/>
                </a:solidFill>
              </a:rPr>
              <a:t>voor</a:t>
            </a:r>
            <a:r>
              <a:rPr lang="en-US" sz="3200" dirty="0">
                <a:solidFill>
                  <a:schemeClr val="bg1"/>
                </a:solidFill>
              </a:rPr>
              <a:t> je </a:t>
            </a:r>
            <a:r>
              <a:rPr lang="en-US" sz="3200" dirty="0" err="1">
                <a:solidFill>
                  <a:schemeClr val="bg1"/>
                </a:solidFill>
              </a:rPr>
              <a:t>brein</a:t>
            </a:r>
            <a:r>
              <a:rPr lang="en-US" sz="3200" dirty="0">
                <a:solidFill>
                  <a:schemeClr val="bg1"/>
                </a:solidFill>
              </a:rPr>
              <a:t> met </a:t>
            </a:r>
            <a:r>
              <a:rPr lang="en-US" sz="3200" dirty="0" err="1">
                <a:solidFill>
                  <a:schemeClr val="bg1"/>
                </a:solidFill>
              </a:rPr>
              <a:t>multitasken</a:t>
            </a:r>
            <a:r>
              <a:rPr lang="en-US" sz="3200" dirty="0">
                <a:solidFill>
                  <a:schemeClr val="bg1"/>
                </a:solidFill>
              </a:rPr>
              <a:t>!</a:t>
            </a:r>
          </a:p>
        </p:txBody>
      </p:sp>
    </p:spTree>
    <p:extLst>
      <p:ext uri="{BB962C8B-B14F-4D97-AF65-F5344CB8AC3E}">
        <p14:creationId xmlns:p14="http://schemas.microsoft.com/office/powerpoint/2010/main" val="245407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vloer, binnen, sleutel, metaalgoed&#10;&#10;Automatisch gegenereerde beschrijving">
            <a:extLst>
              <a:ext uri="{FF2B5EF4-FFF2-40B4-BE49-F238E27FC236}">
                <a16:creationId xmlns:a16="http://schemas.microsoft.com/office/drawing/2014/main" id="{EED9F92D-4495-FC42-BCAF-E70AD5CE7963}"/>
              </a:ext>
            </a:extLst>
          </p:cNvPr>
          <p:cNvPicPr>
            <a:picLocks noChangeAspect="1"/>
          </p:cNvPicPr>
          <p:nvPr/>
        </p:nvPicPr>
        <p:blipFill rotWithShape="1">
          <a:blip r:embed="rId2"/>
          <a:srcRect l="30342" r="23014"/>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7" name="Afbeelding 6" descr="Afbeelding met accessoire, metaalgoed, ketting, kettinkje&#10;&#10;Automatisch gegenereerde beschrijving">
            <a:extLst>
              <a:ext uri="{FF2B5EF4-FFF2-40B4-BE49-F238E27FC236}">
                <a16:creationId xmlns:a16="http://schemas.microsoft.com/office/drawing/2014/main" id="{DF44B042-D428-D849-B63D-E2FB15878457}"/>
              </a:ext>
            </a:extLst>
          </p:cNvPr>
          <p:cNvPicPr>
            <a:picLocks noChangeAspect="1"/>
          </p:cNvPicPr>
          <p:nvPr/>
        </p:nvPicPr>
        <p:blipFill rotWithShape="1">
          <a:blip r:embed="rId3"/>
          <a:srcRect r="2290"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Tijdelijke aanduiding voor inhoud 4" descr="Afbeelding met binnen, persoon, elektronica, computer&#10;&#10;Automatisch gegenereerde beschrijving">
            <a:extLst>
              <a:ext uri="{FF2B5EF4-FFF2-40B4-BE49-F238E27FC236}">
                <a16:creationId xmlns:a16="http://schemas.microsoft.com/office/drawing/2014/main" id="{43107050-961C-7E45-8739-04D297615AF0}"/>
              </a:ext>
            </a:extLst>
          </p:cNvPr>
          <p:cNvPicPr>
            <a:picLocks noChangeAspect="1"/>
          </p:cNvPicPr>
          <p:nvPr/>
        </p:nvPicPr>
        <p:blipFill rotWithShape="1">
          <a:blip r:embed="rId4"/>
          <a:srcRect l="3385" r="259"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3" name="Freeform: Shape 22">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3E8A9AB-9922-E947-8DFB-3DF0A7DD45B5}"/>
              </a:ext>
            </a:extLst>
          </p:cNvPr>
          <p:cNvSpPr>
            <a:spLocks noGrp="1"/>
          </p:cNvSpPr>
          <p:nvPr>
            <p:ph type="title"/>
          </p:nvPr>
        </p:nvSpPr>
        <p:spPr>
          <a:xfrm>
            <a:off x="448056" y="685800"/>
            <a:ext cx="2807208" cy="1325563"/>
          </a:xfrm>
        </p:spPr>
        <p:txBody>
          <a:bodyPr vert="horz" lIns="91440" tIns="45720" rIns="91440" bIns="45720" rtlCol="0">
            <a:normAutofit/>
          </a:bodyPr>
          <a:lstStyle/>
          <a:p>
            <a:r>
              <a:rPr lang="en-US" sz="2800"/>
              <a:t>Powernapping! </a:t>
            </a:r>
          </a:p>
        </p:txBody>
      </p:sp>
      <p:sp>
        <p:nvSpPr>
          <p:cNvPr id="27" name="Rectangle 26">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B9E5A612-B27E-4E40-88EE-E9B9B94C244C}"/>
              </a:ext>
            </a:extLst>
          </p:cNvPr>
          <p:cNvSpPr>
            <a:spLocks noGrp="1"/>
          </p:cNvSpPr>
          <p:nvPr>
            <p:ph idx="1"/>
          </p:nvPr>
        </p:nvSpPr>
        <p:spPr>
          <a:xfrm>
            <a:off x="448056" y="2258568"/>
            <a:ext cx="2807208" cy="3922776"/>
          </a:xfrm>
        </p:spPr>
        <p:txBody>
          <a:bodyPr>
            <a:normAutofit/>
          </a:bodyPr>
          <a:lstStyle/>
          <a:p>
            <a:r>
              <a:rPr lang="en-US" sz="1700" dirty="0" err="1"/>
              <a:t>Maximaal</a:t>
            </a:r>
            <a:r>
              <a:rPr lang="en-US" sz="1700" dirty="0"/>
              <a:t> 20 </a:t>
            </a:r>
            <a:r>
              <a:rPr lang="en-US" sz="1700" dirty="0" err="1"/>
              <a:t>minuten</a:t>
            </a:r>
            <a:endParaRPr lang="en-US" sz="1700" dirty="0"/>
          </a:p>
          <a:p>
            <a:r>
              <a:rPr lang="en-US" sz="1700" dirty="0"/>
              <a:t>Om </a:t>
            </a:r>
            <a:r>
              <a:rPr lang="en-US" sz="1700" dirty="0" err="1"/>
              <a:t>te</a:t>
            </a:r>
            <a:r>
              <a:rPr lang="en-US" sz="1700" dirty="0"/>
              <a:t> </a:t>
            </a:r>
            <a:r>
              <a:rPr lang="en-US" sz="1700" dirty="0" err="1"/>
              <a:t>voorkomen</a:t>
            </a:r>
            <a:r>
              <a:rPr lang="en-US" sz="1700" dirty="0"/>
              <a:t> </a:t>
            </a:r>
            <a:r>
              <a:rPr lang="en-US" sz="1700" dirty="0" err="1"/>
              <a:t>dat</a:t>
            </a:r>
            <a:r>
              <a:rPr lang="en-US" sz="1700" dirty="0"/>
              <a:t> je </a:t>
            </a:r>
            <a:r>
              <a:rPr lang="en-US" sz="1700" dirty="0" err="1"/>
              <a:t>naar</a:t>
            </a:r>
            <a:r>
              <a:rPr lang="en-US" sz="1700" dirty="0"/>
              <a:t> de </a:t>
            </a:r>
            <a:r>
              <a:rPr lang="en-US" sz="1700" dirty="0" err="1"/>
              <a:t>diepe</a:t>
            </a:r>
            <a:r>
              <a:rPr lang="en-US" sz="1700" dirty="0"/>
              <a:t> </a:t>
            </a:r>
            <a:r>
              <a:rPr lang="en-US" sz="1700" dirty="0" err="1"/>
              <a:t>slaap</a:t>
            </a:r>
            <a:r>
              <a:rPr lang="en-US" sz="1700" dirty="0"/>
              <a:t> </a:t>
            </a:r>
            <a:r>
              <a:rPr lang="en-US" sz="1700" dirty="0" err="1"/>
              <a:t>gaat</a:t>
            </a:r>
            <a:r>
              <a:rPr lang="en-US" sz="1700" dirty="0"/>
              <a:t> </a:t>
            </a:r>
            <a:r>
              <a:rPr lang="en-US" sz="1700" dirty="0" err="1"/>
              <a:t>een</a:t>
            </a:r>
            <a:r>
              <a:rPr lang="en-US" sz="1700" dirty="0"/>
              <a:t> </a:t>
            </a:r>
            <a:r>
              <a:rPr lang="en-US" sz="1700" dirty="0" err="1"/>
              <a:t>sleutelbos</a:t>
            </a:r>
            <a:r>
              <a:rPr lang="en-US" sz="1700" dirty="0"/>
              <a:t> in de hand, die </a:t>
            </a:r>
            <a:r>
              <a:rPr lang="en-US" sz="1700" dirty="0" err="1"/>
              <a:t>laat</a:t>
            </a:r>
            <a:r>
              <a:rPr lang="en-US" sz="1700" dirty="0"/>
              <a:t> je </a:t>
            </a:r>
            <a:r>
              <a:rPr lang="en-US" sz="1700" dirty="0" err="1"/>
              <a:t>vallen</a:t>
            </a:r>
            <a:r>
              <a:rPr lang="en-US" sz="1700" dirty="0"/>
              <a:t> </a:t>
            </a:r>
            <a:r>
              <a:rPr lang="en-US" sz="1700" dirty="0" err="1"/>
              <a:t>indien</a:t>
            </a:r>
            <a:r>
              <a:rPr lang="en-US" sz="1700" dirty="0"/>
              <a:t> je </a:t>
            </a:r>
            <a:r>
              <a:rPr lang="en-US" sz="1700" dirty="0" err="1"/>
              <a:t>naar</a:t>
            </a:r>
            <a:r>
              <a:rPr lang="en-US" sz="1700" dirty="0"/>
              <a:t> de </a:t>
            </a:r>
            <a:r>
              <a:rPr lang="en-US" sz="1700" dirty="0" err="1"/>
              <a:t>diepe</a:t>
            </a:r>
            <a:r>
              <a:rPr lang="en-US" sz="1700" dirty="0"/>
              <a:t> </a:t>
            </a:r>
            <a:r>
              <a:rPr lang="en-US" sz="1700" dirty="0" err="1"/>
              <a:t>slaap</a:t>
            </a:r>
            <a:r>
              <a:rPr lang="en-US" sz="1700" dirty="0"/>
              <a:t> </a:t>
            </a:r>
            <a:r>
              <a:rPr lang="en-US" sz="1700" dirty="0" err="1"/>
              <a:t>gaat</a:t>
            </a:r>
            <a:r>
              <a:rPr lang="en-US" sz="1700" dirty="0"/>
              <a:t>.</a:t>
            </a:r>
          </a:p>
          <a:p>
            <a:r>
              <a:rPr lang="en-US" sz="1700" dirty="0" err="1"/>
              <a:t>Vooraf</a:t>
            </a:r>
            <a:r>
              <a:rPr lang="en-US" sz="1700" dirty="0"/>
              <a:t> </a:t>
            </a:r>
            <a:r>
              <a:rPr lang="en-US" sz="1700" dirty="0" err="1"/>
              <a:t>aan</a:t>
            </a:r>
            <a:r>
              <a:rPr lang="en-US" sz="1700" dirty="0"/>
              <a:t> je powernap </a:t>
            </a:r>
            <a:r>
              <a:rPr lang="en-US" sz="1700" dirty="0" err="1"/>
              <a:t>een</a:t>
            </a:r>
            <a:r>
              <a:rPr lang="en-US" sz="1700" dirty="0"/>
              <a:t> kop </a:t>
            </a:r>
            <a:r>
              <a:rPr lang="en-US" sz="1700" dirty="0" err="1"/>
              <a:t>koffie</a:t>
            </a:r>
            <a:r>
              <a:rPr lang="en-US" sz="1700" dirty="0"/>
              <a:t> dan ben je </a:t>
            </a:r>
            <a:r>
              <a:rPr lang="en-US" sz="1700" dirty="0" err="1"/>
              <a:t>daarna</a:t>
            </a:r>
            <a:r>
              <a:rPr lang="en-US" sz="1700" dirty="0"/>
              <a:t> extra alert. De caffeine </a:t>
            </a:r>
            <a:r>
              <a:rPr lang="en-US" sz="1700" dirty="0" err="1"/>
              <a:t>werkt</a:t>
            </a:r>
            <a:r>
              <a:rPr lang="en-US" sz="1700" dirty="0"/>
              <a:t> pas </a:t>
            </a:r>
            <a:r>
              <a:rPr lang="en-US" sz="1700" dirty="0" err="1"/>
              <a:t>na</a:t>
            </a:r>
            <a:r>
              <a:rPr lang="en-US" sz="1700" dirty="0"/>
              <a:t> 20 </a:t>
            </a:r>
            <a:r>
              <a:rPr lang="en-US" sz="1700" dirty="0" err="1"/>
              <a:t>minuten</a:t>
            </a:r>
            <a:endParaRPr lang="en-US" sz="1700" dirty="0"/>
          </a:p>
        </p:txBody>
      </p:sp>
    </p:spTree>
    <p:extLst>
      <p:ext uri="{BB962C8B-B14F-4D97-AF65-F5344CB8AC3E}">
        <p14:creationId xmlns:p14="http://schemas.microsoft.com/office/powerpoint/2010/main" val="72662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54B47-15B3-5444-B71B-069D1E818C06}"/>
              </a:ext>
            </a:extLst>
          </p:cNvPr>
          <p:cNvSpPr>
            <a:spLocks noGrp="1"/>
          </p:cNvSpPr>
          <p:nvPr>
            <p:ph type="title"/>
          </p:nvPr>
        </p:nvSpPr>
        <p:spPr/>
        <p:txBody>
          <a:bodyPr/>
          <a:lstStyle/>
          <a:p>
            <a:r>
              <a:rPr lang="nl-NL" dirty="0"/>
              <a:t>Rustige en donkere slaapkamer die koel is.</a:t>
            </a:r>
          </a:p>
        </p:txBody>
      </p:sp>
      <p:pic>
        <p:nvPicPr>
          <p:cNvPr id="5" name="Tijdelijke aanduiding voor inhoud 4" descr="Afbeelding met binnen, vloer&#10;&#10;Automatisch gegenereerde beschrijving">
            <a:extLst>
              <a:ext uri="{FF2B5EF4-FFF2-40B4-BE49-F238E27FC236}">
                <a16:creationId xmlns:a16="http://schemas.microsoft.com/office/drawing/2014/main" id="{407DDF45-EAE3-8F4C-B964-24A786CF563C}"/>
              </a:ext>
            </a:extLst>
          </p:cNvPr>
          <p:cNvPicPr>
            <a:picLocks noGrp="1" noChangeAspect="1"/>
          </p:cNvPicPr>
          <p:nvPr>
            <p:ph idx="1"/>
          </p:nvPr>
        </p:nvPicPr>
        <p:blipFill>
          <a:blip r:embed="rId2"/>
          <a:stretch>
            <a:fillRect/>
          </a:stretch>
        </p:blipFill>
        <p:spPr>
          <a:xfrm>
            <a:off x="2365375" y="2108200"/>
            <a:ext cx="7521576" cy="3760788"/>
          </a:xfrm>
        </p:spPr>
      </p:pic>
    </p:spTree>
    <p:extLst>
      <p:ext uri="{BB962C8B-B14F-4D97-AF65-F5344CB8AC3E}">
        <p14:creationId xmlns:p14="http://schemas.microsoft.com/office/powerpoint/2010/main" val="376917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BCBCD16-6E19-AE45-83EE-B7BF42BBDCE2}"/>
              </a:ext>
            </a:extLst>
          </p:cNvPr>
          <p:cNvSpPr>
            <a:spLocks noGrp="1"/>
          </p:cNvSpPr>
          <p:nvPr>
            <p:ph type="title"/>
          </p:nvPr>
        </p:nvSpPr>
        <p:spPr>
          <a:xfrm>
            <a:off x="841248" y="548640"/>
            <a:ext cx="3600860" cy="5431536"/>
          </a:xfrm>
        </p:spPr>
        <p:txBody>
          <a:bodyPr>
            <a:normAutofit/>
          </a:bodyPr>
          <a:lstStyle/>
          <a:p>
            <a:r>
              <a:rPr lang="nl-NL" sz="5400" dirty="0"/>
              <a:t>Leerdoelen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189D1AC-715D-E34F-A599-4A2BE635F8A9}"/>
              </a:ext>
            </a:extLst>
          </p:cNvPr>
          <p:cNvSpPr>
            <a:spLocks noGrp="1"/>
          </p:cNvSpPr>
          <p:nvPr>
            <p:ph idx="1"/>
          </p:nvPr>
        </p:nvSpPr>
        <p:spPr>
          <a:xfrm>
            <a:off x="5126418" y="552091"/>
            <a:ext cx="6224335" cy="5431536"/>
          </a:xfrm>
        </p:spPr>
        <p:txBody>
          <a:bodyPr anchor="ctr">
            <a:normAutofit/>
          </a:bodyPr>
          <a:lstStyle/>
          <a:p>
            <a:r>
              <a:rPr lang="nl-NL" sz="2200" dirty="0"/>
              <a:t>Je begrijpt het belang van impact van slaap op de gezondheid.</a:t>
            </a:r>
          </a:p>
          <a:p>
            <a:r>
              <a:rPr lang="nl-NL" sz="2200" dirty="0"/>
              <a:t>Je weet wat de richtlijnen zijn op het gebied van slaap.</a:t>
            </a:r>
          </a:p>
          <a:p>
            <a:r>
              <a:rPr lang="nl-NL" sz="2200" dirty="0"/>
              <a:t>Je kunt de verschillende fases van slaap benoemen.</a:t>
            </a:r>
          </a:p>
          <a:p>
            <a:r>
              <a:rPr lang="nl-NL" sz="2200" dirty="0"/>
              <a:t>Je kunt de toelichten hoe slaap in het lichaam werkt. Welke hormonen zijn betrokken en de rol van de biologische klok toelichten.</a:t>
            </a:r>
          </a:p>
          <a:p>
            <a:r>
              <a:rPr lang="nl-NL" sz="2200" dirty="0"/>
              <a:t>Je kunt benoemen wat de relatie is tussen slaap en voeding en beweging.</a:t>
            </a:r>
          </a:p>
          <a:p>
            <a:r>
              <a:rPr lang="nl-NL" sz="2200" dirty="0"/>
              <a:t>Je weet wat de do’s en </a:t>
            </a:r>
            <a:r>
              <a:rPr lang="nl-NL" sz="2200" dirty="0" err="1"/>
              <a:t>don’ts</a:t>
            </a:r>
            <a:r>
              <a:rPr lang="nl-NL" sz="2200" dirty="0"/>
              <a:t> zijn voor een goede nachtrust.</a:t>
            </a:r>
          </a:p>
          <a:p>
            <a:r>
              <a:rPr lang="nl-NL" sz="2200" dirty="0"/>
              <a:t>Je bent bekend welke hulpmiddelen er zijn om slaap in beeld te brengen en om in slaap te komen.</a:t>
            </a:r>
          </a:p>
        </p:txBody>
      </p:sp>
    </p:spTree>
    <p:extLst>
      <p:ext uri="{BB962C8B-B14F-4D97-AF65-F5344CB8AC3E}">
        <p14:creationId xmlns:p14="http://schemas.microsoft.com/office/powerpoint/2010/main" val="199316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2CDFA-FC16-5A4A-8DB0-B1FA53C6DCDF}"/>
              </a:ext>
            </a:extLst>
          </p:cNvPr>
          <p:cNvSpPr>
            <a:spLocks noGrp="1"/>
          </p:cNvSpPr>
          <p:nvPr>
            <p:ph type="title"/>
          </p:nvPr>
        </p:nvSpPr>
        <p:spPr>
          <a:xfrm>
            <a:off x="878911" y="643468"/>
            <a:ext cx="3177847" cy="1674180"/>
          </a:xfrm>
        </p:spPr>
        <p:txBody>
          <a:bodyPr>
            <a:normAutofit/>
          </a:bodyPr>
          <a:lstStyle/>
          <a:p>
            <a:r>
              <a:rPr lang="nl-NL" sz="3700" dirty="0"/>
              <a:t>Inzicht krijgen in slaap</a:t>
            </a:r>
          </a:p>
        </p:txBody>
      </p:sp>
      <p:sp>
        <p:nvSpPr>
          <p:cNvPr id="3" name="Tijdelijke aanduiding voor inhoud 2">
            <a:extLst>
              <a:ext uri="{FF2B5EF4-FFF2-40B4-BE49-F238E27FC236}">
                <a16:creationId xmlns:a16="http://schemas.microsoft.com/office/drawing/2014/main" id="{915CF3F5-EF04-7545-B47A-FC2395D9B63E}"/>
              </a:ext>
            </a:extLst>
          </p:cNvPr>
          <p:cNvSpPr>
            <a:spLocks noGrp="1"/>
          </p:cNvSpPr>
          <p:nvPr>
            <p:ph idx="1"/>
          </p:nvPr>
        </p:nvSpPr>
        <p:spPr>
          <a:xfrm>
            <a:off x="858064" y="2639380"/>
            <a:ext cx="3205049" cy="3229714"/>
          </a:xfrm>
        </p:spPr>
        <p:txBody>
          <a:bodyPr>
            <a:normAutofit/>
          </a:bodyPr>
          <a:lstStyle/>
          <a:p>
            <a:pPr>
              <a:buFont typeface="Wingdings" pitchFamily="2" charset="2"/>
              <a:buChar char="Ø"/>
            </a:pPr>
            <a:r>
              <a:rPr lang="nl-NL" dirty="0">
                <a:hlinkClick r:id="rId2"/>
              </a:rPr>
              <a:t>https://slaapp.nl/slaapdagboek-app</a:t>
            </a:r>
            <a:endParaRPr lang="nl-NL" dirty="0"/>
          </a:p>
          <a:p>
            <a:pPr>
              <a:buFont typeface="Wingdings" pitchFamily="2" charset="2"/>
              <a:buChar char="Ø"/>
            </a:pPr>
            <a:endParaRPr lang="nl-NL" dirty="0"/>
          </a:p>
        </p:txBody>
      </p:sp>
      <p:pic>
        <p:nvPicPr>
          <p:cNvPr id="5" name="Afbeelding 4">
            <a:extLst>
              <a:ext uri="{FF2B5EF4-FFF2-40B4-BE49-F238E27FC236}">
                <a16:creationId xmlns:a16="http://schemas.microsoft.com/office/drawing/2014/main" id="{1F3D1E96-C36E-9541-B2E5-E870A3E347F1}"/>
              </a:ext>
            </a:extLst>
          </p:cNvPr>
          <p:cNvPicPr>
            <a:picLocks noChangeAspect="1"/>
          </p:cNvPicPr>
          <p:nvPr/>
        </p:nvPicPr>
        <p:blipFill>
          <a:blip r:embed="rId3"/>
          <a:stretch>
            <a:fillRect/>
          </a:stretch>
        </p:blipFill>
        <p:spPr>
          <a:xfrm>
            <a:off x="4653447" y="818232"/>
            <a:ext cx="6892560" cy="4876088"/>
          </a:xfrm>
          <a:prstGeom prst="rect">
            <a:avLst/>
          </a:prstGeom>
        </p:spPr>
      </p:pic>
    </p:spTree>
    <p:extLst>
      <p:ext uri="{BB962C8B-B14F-4D97-AF65-F5344CB8AC3E}">
        <p14:creationId xmlns:p14="http://schemas.microsoft.com/office/powerpoint/2010/main" val="1943181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B73DFF-12DE-024A-9666-31FC680E551B}"/>
              </a:ext>
            </a:extLst>
          </p:cNvPr>
          <p:cNvSpPr>
            <a:spLocks noGrp="1"/>
          </p:cNvSpPr>
          <p:nvPr>
            <p:ph type="title"/>
          </p:nvPr>
        </p:nvSpPr>
        <p:spPr>
          <a:xfrm>
            <a:off x="1006900" y="1188637"/>
            <a:ext cx="3060848" cy="4480726"/>
          </a:xfrm>
        </p:spPr>
        <p:txBody>
          <a:bodyPr>
            <a:normAutofit/>
          </a:bodyPr>
          <a:lstStyle/>
          <a:p>
            <a:pPr algn="r"/>
            <a:r>
              <a:rPr lang="nl-NL" sz="3600"/>
              <a:t>Slaapdagboek</a:t>
            </a:r>
          </a:p>
        </p:txBody>
      </p:sp>
      <p:sp>
        <p:nvSpPr>
          <p:cNvPr id="11" name="Freeform: Shape 10">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DC71499A-499C-4BB0-A0E1-90EE081E936E}"/>
              </a:ext>
            </a:extLst>
          </p:cNvPr>
          <p:cNvGraphicFramePr>
            <a:graphicFrameLocks noGrp="1"/>
          </p:cNvGraphicFramePr>
          <p:nvPr>
            <p:ph idx="1"/>
            <p:extLst>
              <p:ext uri="{D42A27DB-BD31-4B8C-83A1-F6EECF244321}">
                <p14:modId xmlns:p14="http://schemas.microsoft.com/office/powerpoint/2010/main" val="3549280220"/>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764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2502197" y="756401"/>
            <a:ext cx="3997378" cy="9387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Leerdoel </a:t>
            </a:r>
            <a:br>
              <a:rPr lang="nl-NL" sz="1100" b="1" dirty="0">
                <a:solidFill>
                  <a:srgbClr val="0070C0"/>
                </a:solidFill>
                <a:ea typeface="Calibri" pitchFamily="34" charset="0"/>
                <a:cs typeface="Arial" charset="0"/>
              </a:rPr>
            </a:br>
            <a:r>
              <a:rPr lang="nl-NL" sz="1100" dirty="0">
                <a:ea typeface="Calibri" pitchFamily="34" charset="0"/>
                <a:cs typeface="Arial" charset="0"/>
              </a:rPr>
              <a:t>Je kunt informatie verzamelen en op waarde schatten. </a:t>
            </a:r>
          </a:p>
          <a:p>
            <a:r>
              <a:rPr lang="nl-NL" sz="1100" dirty="0">
                <a:ea typeface="Calibri" pitchFamily="34" charset="0"/>
                <a:cs typeface="Arial" charset="0"/>
              </a:rPr>
              <a:t>Je kunt onderscheid maken tussen hoofd- en bijzaken. </a:t>
            </a:r>
          </a:p>
          <a:p>
            <a:r>
              <a:rPr lang="nl-NL" sz="1100" dirty="0">
                <a:ea typeface="Calibri" pitchFamily="34" charset="0"/>
                <a:cs typeface="Arial" charset="0"/>
              </a:rPr>
              <a:t>Je kunt uitleggen wat een gezonde leefstijl is en wat de impact van stress is op de gezondheid.</a:t>
            </a:r>
          </a:p>
        </p:txBody>
      </p:sp>
      <p:sp>
        <p:nvSpPr>
          <p:cNvPr id="7" name="Rectangle 4"/>
          <p:cNvSpPr>
            <a:spLocks noChangeArrowheads="1"/>
          </p:cNvSpPr>
          <p:nvPr/>
        </p:nvSpPr>
        <p:spPr bwMode="auto">
          <a:xfrm>
            <a:off x="2502197" y="1962563"/>
            <a:ext cx="3997378" cy="1785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Leerproduct</a:t>
            </a:r>
          </a:p>
          <a:p>
            <a:r>
              <a:rPr lang="nl-NL" sz="1100" dirty="0">
                <a:ea typeface="Calibri" pitchFamily="34" charset="0"/>
                <a:cs typeface="Arial" charset="0"/>
              </a:rPr>
              <a:t>Een artikel over een gezonde leefstijl in een druk leven voor een gezondheidstijdschrift. Dit artikel is bedoeld voor een doelgroep die geïnteresseerd is in een gezonde leefstijl en balans zoeken in een hectische maatschappij. Het is ongeveer een A4’tje groot. In het artikel behandel je: </a:t>
            </a:r>
          </a:p>
          <a:p>
            <a:endParaRPr lang="nl-NL" sz="1100" dirty="0">
              <a:ea typeface="Calibri" pitchFamily="34" charset="0"/>
              <a:cs typeface="Arial" charset="0"/>
            </a:endParaRPr>
          </a:p>
          <a:p>
            <a:pPr marL="171450" indent="-171450">
              <a:buFontTx/>
              <a:buChar char="-"/>
            </a:pPr>
            <a:r>
              <a:rPr lang="nl-NL" sz="1100" dirty="0">
                <a:ea typeface="Calibri" pitchFamily="34" charset="0"/>
                <a:cs typeface="Arial" charset="0"/>
              </a:rPr>
              <a:t>Wat een gezonde leefstijl volgens de theorie inhoud</a:t>
            </a:r>
          </a:p>
          <a:p>
            <a:pPr marL="171450" indent="-171450">
              <a:buFontTx/>
              <a:buChar char="-"/>
            </a:pPr>
            <a:r>
              <a:rPr lang="nl-NL" sz="1100" dirty="0">
                <a:ea typeface="Calibri" pitchFamily="34" charset="0"/>
                <a:cs typeface="Arial" charset="0"/>
              </a:rPr>
              <a:t>Wat het effect is van een stressvol leven is op de gezondheid</a:t>
            </a:r>
          </a:p>
          <a:p>
            <a:pPr marL="171450" indent="-171450">
              <a:buFontTx/>
              <a:buChar char="-"/>
            </a:pPr>
            <a:endParaRPr lang="nl-NL" sz="1100" dirty="0">
              <a:ea typeface="Calibri" pitchFamily="34" charset="0"/>
              <a:cs typeface="Arial" charset="0"/>
            </a:endParaRPr>
          </a:p>
        </p:txBody>
      </p:sp>
      <p:sp>
        <p:nvSpPr>
          <p:cNvPr id="8" name="Rectangle 5"/>
          <p:cNvSpPr>
            <a:spLocks noChangeArrowheads="1"/>
          </p:cNvSpPr>
          <p:nvPr/>
        </p:nvSpPr>
        <p:spPr bwMode="auto">
          <a:xfrm>
            <a:off x="2502197" y="3976482"/>
            <a:ext cx="3997378" cy="1785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100" b="1" dirty="0" err="1">
                <a:solidFill>
                  <a:srgbClr val="0070C0"/>
                </a:solidFill>
                <a:ea typeface="Calibri" pitchFamily="34" charset="0"/>
                <a:cs typeface="Arial" charset="0"/>
              </a:rPr>
              <a:t>Leerpad</a:t>
            </a:r>
            <a:r>
              <a:rPr lang="nl-NL" sz="1100" b="1" dirty="0">
                <a:solidFill>
                  <a:srgbClr val="0070C0"/>
                </a:solidFill>
                <a:ea typeface="Calibri" pitchFamily="34" charset="0"/>
                <a:cs typeface="Arial" charset="0"/>
              </a:rPr>
              <a:t>                                                                                      </a:t>
            </a:r>
            <a:r>
              <a:rPr lang="nl-NL" sz="1100" dirty="0">
                <a:ea typeface="Calibri" pitchFamily="34" charset="0"/>
                <a:cs typeface="Arial" charset="0"/>
              </a:rPr>
              <a:t> </a:t>
            </a:r>
          </a:p>
          <a:p>
            <a:pPr marL="171450" indent="-171450">
              <a:buFont typeface="Arial" panose="020B0604020202020204" pitchFamily="34" charset="0"/>
              <a:buChar char="•"/>
              <a:defRPr/>
            </a:pPr>
            <a:r>
              <a:rPr lang="nl-NL" sz="1100" dirty="0">
                <a:ea typeface="Calibri" pitchFamily="34" charset="0"/>
                <a:cs typeface="Arial" charset="0"/>
              </a:rPr>
              <a:t>Lees onderzoeken en (betrouwbare) artikelen over het effect van stress op de gezondheid </a:t>
            </a:r>
          </a:p>
          <a:p>
            <a:pPr marL="171450" indent="-171450">
              <a:buFont typeface="Arial" panose="020B0604020202020204" pitchFamily="34" charset="0"/>
              <a:buChar char="•"/>
              <a:defRPr/>
            </a:pPr>
            <a:r>
              <a:rPr lang="nl-NL" sz="1100" dirty="0">
                <a:ea typeface="Calibri" pitchFamily="34" charset="0"/>
                <a:cs typeface="Arial" charset="0"/>
              </a:rPr>
              <a:t>Zoek informatie op over het schrijven van een artikel.</a:t>
            </a:r>
          </a:p>
          <a:p>
            <a:pPr marL="171450" indent="-171450">
              <a:buFont typeface="Arial" panose="020B0604020202020204" pitchFamily="34" charset="0"/>
              <a:buChar char="•"/>
              <a:defRPr/>
            </a:pPr>
            <a:r>
              <a:rPr lang="nl-NL" sz="1100" dirty="0">
                <a:ea typeface="Calibri" pitchFamily="34" charset="0"/>
                <a:cs typeface="Arial" charset="0"/>
              </a:rPr>
              <a:t>Schrijf de onderdelen die hierboven gemeld staan uit, denk aan een actieve schrijfstijl. </a:t>
            </a:r>
          </a:p>
          <a:p>
            <a:pPr marL="171450" indent="-171450">
              <a:buFont typeface="Arial" panose="020B0604020202020204" pitchFamily="34" charset="0"/>
              <a:buChar char="•"/>
              <a:defRPr/>
            </a:pPr>
            <a:r>
              <a:rPr lang="nl-NL" sz="1100" dirty="0">
                <a:ea typeface="Calibri" pitchFamily="34" charset="0"/>
                <a:cs typeface="Arial" charset="0"/>
              </a:rPr>
              <a:t>Begin met een pakkende intro en sluit af met een kleine samenvatting. </a:t>
            </a:r>
          </a:p>
          <a:p>
            <a:pPr marL="171450" indent="-171450">
              <a:buFont typeface="Arial" panose="020B0604020202020204" pitchFamily="34" charset="0"/>
              <a:buChar char="•"/>
              <a:defRPr/>
            </a:pPr>
            <a:r>
              <a:rPr lang="nl-NL" sz="1100" dirty="0">
                <a:ea typeface="Calibri" pitchFamily="34" charset="0"/>
                <a:cs typeface="Arial" charset="0"/>
              </a:rPr>
              <a:t>Voeg begeleidende afbeeldingen toe en denk aan een bronvermelding.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p:txBody>
      </p:sp>
      <p:sp>
        <p:nvSpPr>
          <p:cNvPr id="9" name="Rectangle 6"/>
          <p:cNvSpPr>
            <a:spLocks noChangeArrowheads="1"/>
          </p:cNvSpPr>
          <p:nvPr/>
        </p:nvSpPr>
        <p:spPr bwMode="auto">
          <a:xfrm>
            <a:off x="7005995" y="1009432"/>
            <a:ext cx="3500438" cy="1277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p>
            <a:pPr>
              <a:defRPr/>
            </a:pPr>
            <a:r>
              <a:rPr lang="nl-NL" sz="1100" b="1" dirty="0">
                <a:solidFill>
                  <a:srgbClr val="0070C0"/>
                </a:solidFill>
                <a:ea typeface="Calibri" pitchFamily="34" charset="0"/>
                <a:cs typeface="Arial"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100" dirty="0">
                <a:ea typeface="Calibri" pitchFamily="34" charset="0"/>
                <a:cs typeface="Arial" charset="0"/>
              </a:rPr>
              <a:t>Plaats je product in je portfolio en vraag om feedback.</a:t>
            </a:r>
          </a:p>
          <a:p>
            <a:pPr marL="171450" indent="-171450" eaLnBrk="0" hangingPunct="0">
              <a:buFont typeface="Arial" pitchFamily="34" charset="0"/>
              <a:buChar char="•"/>
            </a:pPr>
            <a:r>
              <a:rPr lang="nl-NL" sz="1100" dirty="0">
                <a:ea typeface="Calibri" pitchFamily="34" charset="0"/>
                <a:cs typeface="Arial" charset="0"/>
              </a:rPr>
              <a:t>Bekijk leerproducten van anderen in hun portfolio en geef feedback.</a:t>
            </a:r>
          </a:p>
          <a:p>
            <a:pPr marL="171450" indent="-171450" eaLnBrk="0" hangingPunct="0">
              <a:buFont typeface="Arial" pitchFamily="34" charset="0"/>
              <a:buChar char="•"/>
            </a:pPr>
            <a:r>
              <a:rPr lang="nl-NL" sz="1100" dirty="0">
                <a:ea typeface="Calibri" pitchFamily="34" charset="0"/>
                <a:cs typeface="Arial" charset="0"/>
              </a:rPr>
              <a:t>Verbeter je leerproduct en plaats versie 2</a:t>
            </a:r>
          </a:p>
          <a:p>
            <a:pPr marL="171450" indent="-171450" eaLnBrk="0" hangingPunct="0">
              <a:buFont typeface="Arial" pitchFamily="34" charset="0"/>
              <a:buChar char="•"/>
            </a:pPr>
            <a:r>
              <a:rPr lang="nl-NL" sz="1100" dirty="0"/>
              <a:t>Deze opdracht maak je alleen</a:t>
            </a:r>
            <a:endParaRPr lang="nl-NL" sz="1100" dirty="0">
              <a:ea typeface="Calibri" pitchFamily="34" charset="0"/>
              <a:cs typeface="Arial" charset="0"/>
            </a:endParaRPr>
          </a:p>
          <a:p>
            <a:pPr marL="171450" indent="-171450" eaLnBrk="0" hangingPunct="0">
              <a:buFont typeface="Arial" pitchFamily="34" charset="0"/>
              <a:buChar char="•"/>
            </a:pPr>
            <a:r>
              <a:rPr lang="nl-NL" sz="1100" dirty="0">
                <a:ea typeface="Calibri" pitchFamily="34" charset="0"/>
                <a:cs typeface="Arial"/>
              </a:rPr>
              <a:t>Inleverdatum 14 maart 2022</a:t>
            </a:r>
            <a:endParaRPr lang="nl-NL" sz="1100" dirty="0">
              <a:ea typeface="Calibri" pitchFamily="34" charset="0"/>
              <a:cs typeface="Arial" charset="0"/>
            </a:endParaRPr>
          </a:p>
        </p:txBody>
      </p:sp>
      <p:sp>
        <p:nvSpPr>
          <p:cNvPr id="10" name="Rectangle 8"/>
          <p:cNvSpPr>
            <a:spLocks noChangeArrowheads="1"/>
          </p:cNvSpPr>
          <p:nvPr/>
        </p:nvSpPr>
        <p:spPr bwMode="auto">
          <a:xfrm>
            <a:off x="7005995" y="2581666"/>
            <a:ext cx="3507254" cy="600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Bijeenkomsten</a:t>
            </a:r>
          </a:p>
          <a:p>
            <a:pPr marL="171450" indent="-171450">
              <a:buFont typeface="Arial" pitchFamily="34" charset="0"/>
              <a:buChar char="•"/>
              <a:defRPr/>
            </a:pPr>
            <a:r>
              <a:rPr lang="nl-NL" sz="1100" dirty="0">
                <a:ea typeface="Calibri" pitchFamily="34" charset="0"/>
                <a:cs typeface="Arial" charset="0"/>
              </a:rPr>
              <a:t>Lifestyle lessen</a:t>
            </a:r>
          </a:p>
          <a:p>
            <a:pPr marL="171450" indent="-171450">
              <a:buFont typeface="Arial" pitchFamily="34" charset="0"/>
              <a:buChar char="•"/>
              <a:defRPr/>
            </a:pPr>
            <a:r>
              <a:rPr lang="nl-NL" sz="1100" dirty="0">
                <a:ea typeface="Calibri" pitchFamily="34" charset="0"/>
                <a:cs typeface="Arial" charset="0"/>
              </a:rPr>
              <a:t>Projecturen </a:t>
            </a:r>
          </a:p>
        </p:txBody>
      </p:sp>
      <p:sp>
        <p:nvSpPr>
          <p:cNvPr id="11" name="Rectangle 8"/>
          <p:cNvSpPr>
            <a:spLocks noChangeArrowheads="1"/>
          </p:cNvSpPr>
          <p:nvPr/>
        </p:nvSpPr>
        <p:spPr bwMode="auto">
          <a:xfrm>
            <a:off x="7005995" y="3452209"/>
            <a:ext cx="3500438" cy="430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100" b="1" dirty="0">
                <a:solidFill>
                  <a:srgbClr val="0070C0"/>
                </a:solidFill>
                <a:ea typeface="Calibri" pitchFamily="34" charset="0"/>
                <a:cs typeface="Arial" charset="0"/>
              </a:rPr>
              <a:t>Bronnen</a:t>
            </a:r>
          </a:p>
          <a:p>
            <a:pPr>
              <a:defRPr/>
            </a:pPr>
            <a:r>
              <a:rPr lang="nl-NL" sz="1100" dirty="0">
                <a:ea typeface="Calibri" pitchFamily="34" charset="0"/>
                <a:cs typeface="Arial" charset="0"/>
              </a:rPr>
              <a:t>Behandelde lesstof periode 2 </a:t>
            </a:r>
          </a:p>
        </p:txBody>
      </p:sp>
      <p:sp>
        <p:nvSpPr>
          <p:cNvPr id="12" name="Rechthoek 11"/>
          <p:cNvSpPr/>
          <p:nvPr/>
        </p:nvSpPr>
        <p:spPr>
          <a:xfrm>
            <a:off x="2032001" y="6667511"/>
            <a:ext cx="8636000" cy="206851"/>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639566" y="175075"/>
            <a:ext cx="8028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400">
                <a:latin typeface="Calibri" pitchFamily="34" charset="0"/>
              </a:rPr>
              <a:t>2122_</a:t>
            </a:r>
            <a:r>
              <a:rPr lang="nl-NL" sz="2400" dirty="0">
                <a:latin typeface="Calibri" pitchFamily="34" charset="0"/>
              </a:rPr>
              <a:t>DCV_1_LS Gezondheid in een hectische maatschappij</a:t>
            </a:r>
          </a:p>
        </p:txBody>
      </p:sp>
      <p:pic>
        <p:nvPicPr>
          <p:cNvPr id="19" name="Afbeelding 18"/>
          <p:cNvPicPr>
            <a:picLocks noChangeAspect="1"/>
          </p:cNvPicPr>
          <p:nvPr/>
        </p:nvPicPr>
        <p:blipFill rotWithShape="1">
          <a:blip r:embed="rId3" cstate="print"/>
          <a:srcRect l="21805" r="10840"/>
          <a:stretch/>
        </p:blipFill>
        <p:spPr>
          <a:xfrm>
            <a:off x="2141559" y="755517"/>
            <a:ext cx="299335" cy="412425"/>
          </a:xfrm>
          <a:prstGeom prst="rect">
            <a:avLst/>
          </a:prstGeom>
        </p:spPr>
      </p:pic>
      <p:pic>
        <p:nvPicPr>
          <p:cNvPr id="20" name="Afbeelding 19"/>
          <p:cNvPicPr>
            <a:picLocks noChangeAspect="1"/>
          </p:cNvPicPr>
          <p:nvPr/>
        </p:nvPicPr>
        <p:blipFill>
          <a:blip r:embed="rId4" cstate="print"/>
          <a:stretch>
            <a:fillRect/>
          </a:stretch>
        </p:blipFill>
        <p:spPr>
          <a:xfrm>
            <a:off x="2177603" y="1788112"/>
            <a:ext cx="263290" cy="321303"/>
          </a:xfrm>
          <a:prstGeom prst="rect">
            <a:avLst/>
          </a:prstGeom>
        </p:spPr>
      </p:pic>
      <p:pic>
        <p:nvPicPr>
          <p:cNvPr id="21" name="Afbeelding 20"/>
          <p:cNvPicPr>
            <a:picLocks noChangeAspect="1"/>
          </p:cNvPicPr>
          <p:nvPr/>
        </p:nvPicPr>
        <p:blipFill>
          <a:blip r:embed="rId5" cstate="print"/>
          <a:stretch>
            <a:fillRect/>
          </a:stretch>
        </p:blipFill>
        <p:spPr>
          <a:xfrm>
            <a:off x="2176107" y="3984018"/>
            <a:ext cx="266283" cy="416301"/>
          </a:xfrm>
          <a:prstGeom prst="rect">
            <a:avLst/>
          </a:prstGeom>
        </p:spPr>
      </p:pic>
      <p:pic>
        <p:nvPicPr>
          <p:cNvPr id="22" name="Afbeelding 21"/>
          <p:cNvPicPr>
            <a:picLocks noChangeAspect="1"/>
          </p:cNvPicPr>
          <p:nvPr/>
        </p:nvPicPr>
        <p:blipFill>
          <a:blip r:embed="rId6" cstate="print"/>
          <a:stretch>
            <a:fillRect/>
          </a:stretch>
        </p:blipFill>
        <p:spPr>
          <a:xfrm>
            <a:off x="6579563" y="755516"/>
            <a:ext cx="385812" cy="263054"/>
          </a:xfrm>
          <a:prstGeom prst="rect">
            <a:avLst/>
          </a:prstGeom>
        </p:spPr>
      </p:pic>
      <p:pic>
        <p:nvPicPr>
          <p:cNvPr id="23" name="Afbeelding 22"/>
          <p:cNvPicPr>
            <a:picLocks noChangeAspect="1"/>
          </p:cNvPicPr>
          <p:nvPr/>
        </p:nvPicPr>
        <p:blipFill>
          <a:blip r:embed="rId7" cstate="print"/>
          <a:stretch>
            <a:fillRect/>
          </a:stretch>
        </p:blipFill>
        <p:spPr>
          <a:xfrm>
            <a:off x="6666151" y="3429000"/>
            <a:ext cx="299225" cy="290796"/>
          </a:xfrm>
          <a:prstGeom prst="rect">
            <a:avLst/>
          </a:prstGeom>
        </p:spPr>
      </p:pic>
      <p:pic>
        <p:nvPicPr>
          <p:cNvPr id="24" name="Afbeelding 23"/>
          <p:cNvPicPr>
            <a:picLocks noChangeAspect="1"/>
          </p:cNvPicPr>
          <p:nvPr/>
        </p:nvPicPr>
        <p:blipFill rotWithShape="1">
          <a:blip r:embed="rId8" cstate="print"/>
          <a:srcRect l="17050" t="33024" r="61669" b="30375"/>
          <a:stretch/>
        </p:blipFill>
        <p:spPr>
          <a:xfrm>
            <a:off x="6637774" y="2581667"/>
            <a:ext cx="269390" cy="260485"/>
          </a:xfrm>
          <a:prstGeom prst="rect">
            <a:avLst/>
          </a:prstGeom>
        </p:spPr>
      </p:pic>
      <p:pic>
        <p:nvPicPr>
          <p:cNvPr id="2" name="Afbeelding 1"/>
          <p:cNvPicPr>
            <a:picLocks noChangeAspect="1"/>
          </p:cNvPicPr>
          <p:nvPr/>
        </p:nvPicPr>
        <p:blipFill>
          <a:blip r:embed="rId9"/>
          <a:stretch>
            <a:fillRect/>
          </a:stretch>
        </p:blipFill>
        <p:spPr>
          <a:xfrm>
            <a:off x="8013514" y="4350294"/>
            <a:ext cx="2340868" cy="1552097"/>
          </a:xfrm>
          <a:prstGeom prst="rect">
            <a:avLst/>
          </a:prstGeom>
        </p:spPr>
      </p:pic>
      <p:sp>
        <p:nvSpPr>
          <p:cNvPr id="25" name="Rechthoek 24">
            <a:extLst>
              <a:ext uri="{FF2B5EF4-FFF2-40B4-BE49-F238E27FC236}">
                <a16:creationId xmlns:a16="http://schemas.microsoft.com/office/drawing/2014/main" id="{3232758C-9062-CE4D-8288-B943B0B747A4}"/>
              </a:ext>
            </a:extLst>
          </p:cNvPr>
          <p:cNvSpPr/>
          <p:nvPr/>
        </p:nvSpPr>
        <p:spPr>
          <a:xfrm>
            <a:off x="1493416" y="16361"/>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Tree>
    <p:extLst>
      <p:ext uri="{BB962C8B-B14F-4D97-AF65-F5344CB8AC3E}">
        <p14:creationId xmlns:p14="http://schemas.microsoft.com/office/powerpoint/2010/main" val="4159768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C6A6D2-DD35-CD42-8676-50B7ECD8818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err="1">
                <a:solidFill>
                  <a:srgbClr val="FFFFFF"/>
                </a:solidFill>
              </a:rPr>
              <a:t>Ommetje</a:t>
            </a:r>
            <a:r>
              <a:rPr lang="en-US" sz="5400" dirty="0">
                <a:solidFill>
                  <a:srgbClr val="FFFFFF"/>
                </a:solidFill>
              </a:rPr>
              <a:t> </a:t>
            </a:r>
            <a:r>
              <a:rPr lang="en-US" sz="5400" dirty="0" err="1">
                <a:solidFill>
                  <a:srgbClr val="FFFFFF"/>
                </a:solidFill>
              </a:rPr>
              <a:t>voor</a:t>
            </a:r>
            <a:r>
              <a:rPr lang="en-US" sz="5400" dirty="0">
                <a:solidFill>
                  <a:srgbClr val="FFFFFF"/>
                </a:solidFill>
              </a:rPr>
              <a:t> </a:t>
            </a:r>
            <a:r>
              <a:rPr lang="en-US" sz="5400" dirty="0" err="1">
                <a:solidFill>
                  <a:srgbClr val="FFFFFF"/>
                </a:solidFill>
              </a:rPr>
              <a:t>goede</a:t>
            </a:r>
            <a:r>
              <a:rPr lang="en-US" sz="5400" dirty="0">
                <a:solidFill>
                  <a:srgbClr val="FFFFFF"/>
                </a:solidFill>
              </a:rPr>
              <a:t> </a:t>
            </a:r>
            <a:r>
              <a:rPr lang="en-US" sz="5400" dirty="0" err="1">
                <a:solidFill>
                  <a:srgbClr val="FFFFFF"/>
                </a:solidFill>
              </a:rPr>
              <a:t>slaap</a:t>
            </a:r>
            <a:r>
              <a:rPr lang="en-US" sz="5400" dirty="0">
                <a:solidFill>
                  <a:srgbClr val="FFFFFF"/>
                </a:solidFill>
              </a:rPr>
              <a:t>!</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tekst&#10;&#10;Automatisch gegenereerde beschrijving">
            <a:extLst>
              <a:ext uri="{FF2B5EF4-FFF2-40B4-BE49-F238E27FC236}">
                <a16:creationId xmlns:a16="http://schemas.microsoft.com/office/drawing/2014/main" id="{CD43AAA0-2A0F-8C4F-A3E9-31E7463C0F48}"/>
              </a:ext>
            </a:extLst>
          </p:cNvPr>
          <p:cNvPicPr>
            <a:picLocks noChangeAspect="1"/>
          </p:cNvPicPr>
          <p:nvPr/>
        </p:nvPicPr>
        <p:blipFill>
          <a:blip r:embed="rId2"/>
          <a:stretch>
            <a:fillRect/>
          </a:stretch>
        </p:blipFill>
        <p:spPr>
          <a:xfrm>
            <a:off x="1940187" y="2426818"/>
            <a:ext cx="2238676" cy="3997637"/>
          </a:xfrm>
          <a:prstGeom prst="rect">
            <a:avLst/>
          </a:prstGeom>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afel&#10;&#10;Automatisch gegenereerde beschrijving">
            <a:extLst>
              <a:ext uri="{FF2B5EF4-FFF2-40B4-BE49-F238E27FC236}">
                <a16:creationId xmlns:a16="http://schemas.microsoft.com/office/drawing/2014/main" id="{9DD1037B-B9C5-EA42-A281-D3A8C87A89AA}"/>
              </a:ext>
            </a:extLst>
          </p:cNvPr>
          <p:cNvPicPr>
            <a:picLocks noGrp="1" noChangeAspect="1"/>
          </p:cNvPicPr>
          <p:nvPr>
            <p:ph idx="1"/>
          </p:nvPr>
        </p:nvPicPr>
        <p:blipFill>
          <a:blip r:embed="rId3"/>
          <a:stretch>
            <a:fillRect/>
          </a:stretch>
        </p:blipFill>
        <p:spPr>
          <a:xfrm>
            <a:off x="8048696" y="2426818"/>
            <a:ext cx="2248670" cy="3997637"/>
          </a:xfrm>
          <a:prstGeom prst="rect">
            <a:avLst/>
          </a:prstGeom>
        </p:spPr>
      </p:pic>
    </p:spTree>
    <p:extLst>
      <p:ext uri="{BB962C8B-B14F-4D97-AF65-F5344CB8AC3E}">
        <p14:creationId xmlns:p14="http://schemas.microsoft.com/office/powerpoint/2010/main" val="105934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 3">
            <a:extLst>
              <a:ext uri="{FF2B5EF4-FFF2-40B4-BE49-F238E27FC236}">
                <a16:creationId xmlns:a16="http://schemas.microsoft.com/office/drawing/2014/main" id="{29575854-A08A-0B43-A8E9-6E12483F4C65}"/>
              </a:ext>
            </a:extLst>
          </p:cNvPr>
          <p:cNvGraphicFramePr>
            <a:graphicFrameLocks noGrp="1"/>
          </p:cNvGraphicFramePr>
          <p:nvPr>
            <p:extLst>
              <p:ext uri="{D42A27DB-BD31-4B8C-83A1-F6EECF244321}">
                <p14:modId xmlns:p14="http://schemas.microsoft.com/office/powerpoint/2010/main" val="1003359293"/>
              </p:ext>
            </p:extLst>
          </p:nvPr>
        </p:nvGraphicFramePr>
        <p:xfrm>
          <a:off x="240632" y="288485"/>
          <a:ext cx="11598442" cy="6396392"/>
        </p:xfrm>
        <a:graphic>
          <a:graphicData uri="http://schemas.openxmlformats.org/drawingml/2006/table">
            <a:tbl>
              <a:tblPr firstRow="1" firstCol="1" bandRow="1"/>
              <a:tblGrid>
                <a:gridCol w="5009548">
                  <a:extLst>
                    <a:ext uri="{9D8B030D-6E8A-4147-A177-3AD203B41FA5}">
                      <a16:colId xmlns:a16="http://schemas.microsoft.com/office/drawing/2014/main" val="3534171336"/>
                    </a:ext>
                  </a:extLst>
                </a:gridCol>
                <a:gridCol w="6588894">
                  <a:extLst>
                    <a:ext uri="{9D8B030D-6E8A-4147-A177-3AD203B41FA5}">
                      <a16:colId xmlns:a16="http://schemas.microsoft.com/office/drawing/2014/main" val="2895368961"/>
                    </a:ext>
                  </a:extLst>
                </a:gridCol>
              </a:tblGrid>
              <a:tr h="203384">
                <a:tc gridSpan="2">
                  <a:txBody>
                    <a:bodyPr/>
                    <a:lstStyle/>
                    <a:p>
                      <a:pPr algn="ctr" fontAlgn="ctr">
                        <a:spcBef>
                          <a:spcPts val="0"/>
                        </a:spcBef>
                        <a:spcAft>
                          <a:spcPts val="0"/>
                        </a:spcAft>
                        <a:tabLst>
                          <a:tab pos="180340" algn="l"/>
                        </a:tabLst>
                      </a:pPr>
                      <a:r>
                        <a:rPr lang="nl-NL" sz="700" b="1" i="0" u="none" strike="noStrike">
                          <a:solidFill>
                            <a:srgbClr val="FFFFFF"/>
                          </a:solidFill>
                          <a:effectLst/>
                          <a:latin typeface="Arial" panose="020B0604020202020204" pitchFamily="34" charset="0"/>
                          <a:ea typeface="Calibri" panose="020F0502020204030204" pitchFamily="34" charset="0"/>
                          <a:cs typeface="Arial" panose="020B0604020202020204" pitchFamily="34" charset="0"/>
                        </a:rPr>
                        <a:t>Begrippen lifestyle</a:t>
                      </a:r>
                      <a:endParaRPr lang="nl-NL" sz="1200" b="0" i="0" u="none" strike="noStrike">
                        <a:effectLst/>
                        <a:latin typeface="Arial" panose="020B0604020202020204" pitchFamily="34" charset="0"/>
                      </a:endParaRPr>
                    </a:p>
                  </a:txBody>
                  <a:tcPr marL="62640" marR="62640" marT="31320" marB="313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hMerge="1">
                  <a:txBody>
                    <a:bodyPr/>
                    <a:lstStyle/>
                    <a:p>
                      <a:endParaRPr lang="nl-NL"/>
                    </a:p>
                  </a:txBody>
                  <a:tcPr/>
                </a:tc>
                <a:extLst>
                  <a:ext uri="{0D108BD9-81ED-4DB2-BD59-A6C34878D82A}">
                    <a16:rowId xmlns:a16="http://schemas.microsoft.com/office/drawing/2014/main" val="3649975729"/>
                  </a:ext>
                </a:extLst>
              </a:tr>
              <a:tr h="143972">
                <a:tc>
                  <a:txBody>
                    <a:bodyPr/>
                    <a:lstStyle/>
                    <a:p>
                      <a:pPr algn="ctr" fontAlgn="ctr">
                        <a:spcBef>
                          <a:spcPts val="0"/>
                        </a:spcBef>
                        <a:spcAft>
                          <a:spcPts val="0"/>
                        </a:spcAft>
                        <a:tabLst>
                          <a:tab pos="180340" algn="l"/>
                        </a:tabLst>
                      </a:pPr>
                      <a:r>
                        <a:rPr lang="nl-NL" sz="700" b="1" i="0" u="none" strike="noStrike">
                          <a:solidFill>
                            <a:srgbClr val="FFFFFF"/>
                          </a:solidFill>
                          <a:effectLst/>
                          <a:latin typeface="Arial" panose="020B0604020202020204" pitchFamily="34" charset="0"/>
                          <a:ea typeface="Calibri" panose="020F0502020204030204" pitchFamily="34" charset="0"/>
                          <a:cs typeface="Arial" panose="020B0604020202020204" pitchFamily="34" charset="0"/>
                        </a:rPr>
                        <a:t>Begrip</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ctr">
                        <a:spcBef>
                          <a:spcPts val="0"/>
                        </a:spcBef>
                        <a:spcAft>
                          <a:spcPts val="0"/>
                        </a:spcAft>
                        <a:tabLst>
                          <a:tab pos="180340" algn="l"/>
                        </a:tabLst>
                      </a:pPr>
                      <a:r>
                        <a:rPr lang="nl-NL" sz="700" b="1" i="0" u="none" strike="noStrike">
                          <a:solidFill>
                            <a:srgbClr val="FFFFFF"/>
                          </a:solidFill>
                          <a:effectLst/>
                          <a:latin typeface="Arial" panose="020B0604020202020204" pitchFamily="34" charset="0"/>
                          <a:ea typeface="Calibri" panose="020F0502020204030204" pitchFamily="34" charset="0"/>
                          <a:cs typeface="Arial" panose="020B0604020202020204" pitchFamily="34" charset="0"/>
                        </a:rPr>
                        <a:t>Toelichting</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extLst>
                  <a:ext uri="{0D108BD9-81ED-4DB2-BD59-A6C34878D82A}">
                    <a16:rowId xmlns:a16="http://schemas.microsoft.com/office/drawing/2014/main" val="2487900531"/>
                  </a:ext>
                </a:extLst>
              </a:tr>
              <a:tr h="2620855">
                <a:tc>
                  <a:txBody>
                    <a:bodyPr/>
                    <a:lstStyle/>
                    <a:p>
                      <a:pPr algn="l" fontAlgn="ctr">
                        <a:spcBef>
                          <a:spcPts val="200"/>
                        </a:spcBef>
                        <a:spcAft>
                          <a:spcPts val="200"/>
                        </a:spcAft>
                        <a:tabLst>
                          <a:tab pos="180340" algn="l"/>
                        </a:tabLst>
                      </a:pPr>
                      <a:r>
                        <a:rPr lang="nl-NL" sz="7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Anatomie &amp; fysiologie </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kunt de </a:t>
                      </a:r>
                      <a:r>
                        <a:rPr lang="nl-NL" sz="700" b="0" i="1" u="none" strike="noStrike">
                          <a:effectLst/>
                          <a:latin typeface="Arial" panose="020B0604020202020204" pitchFamily="34" charset="0"/>
                          <a:ea typeface="Calibri" panose="020F0502020204030204" pitchFamily="34" charset="0"/>
                          <a:cs typeface="Arial" panose="020B0604020202020204" pitchFamily="34" charset="0"/>
                        </a:rPr>
                        <a:t>bouw, de functies, werking en eigenschappen</a:t>
                      </a:r>
                      <a:r>
                        <a:rPr lang="nl-NL" sz="700" b="0" i="0" u="none" strike="noStrike">
                          <a:effectLst/>
                          <a:latin typeface="Arial" panose="020B0604020202020204" pitchFamily="34" charset="0"/>
                          <a:ea typeface="Calibri" panose="020F0502020204030204" pitchFamily="34" charset="0"/>
                          <a:cs typeface="Arial" panose="020B0604020202020204" pitchFamily="34" charset="0"/>
                        </a:rPr>
                        <a:t> van onderstaande stelsels benoemen;</a:t>
                      </a:r>
                      <a:endParaRPr lang="nl-NL" sz="1200" b="0" i="0" u="none" strike="noStrike">
                        <a:effectLst/>
                        <a:latin typeface="Arial" panose="020B0604020202020204" pitchFamily="34" charset="0"/>
                      </a:endParaRPr>
                    </a:p>
                    <a:p>
                      <a:pPr marL="228600" algn="l" fontAlgn="ctr">
                        <a:spcBef>
                          <a:spcPts val="200"/>
                        </a:spcBef>
                        <a:spcAft>
                          <a:spcPts val="200"/>
                        </a:spcAft>
                        <a:tabLst>
                          <a:tab pos="180340" algn="l"/>
                        </a:tabLst>
                      </a:pPr>
                      <a:r>
                        <a:rPr lang="nl-NL" sz="700" b="1" i="0" u="none" strike="noStrike">
                          <a:effectLst/>
                          <a:latin typeface="Arial" panose="020B0604020202020204" pitchFamily="34" charset="0"/>
                          <a:ea typeface="Calibri" panose="020F0502020204030204" pitchFamily="34" charset="0"/>
                          <a:cs typeface="Arial" panose="020B0604020202020204" pitchFamily="34" charset="0"/>
                        </a:rPr>
                        <a:t>Bloedvatenstelsel:</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Delen van het bloedvatenstelsel kunnen noemen en de stroomrichting van het bloed daarin kunnen aangeven. </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In de verschillende delen van het bloedvatenstelsel het zuurstofgehalte aan kunnen geven. </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Drie typen bloedvaten kunnen noemen met hun kenmerken en functies. </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Delen van het hart kunnen noemen met hun kenmerken en functies. </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De werking van het hart kunnen beschrijven</a:t>
                      </a:r>
                      <a:endParaRPr lang="nl-NL" sz="1200" b="0" i="0" u="none" strike="noStrike">
                        <a:effectLst/>
                        <a:latin typeface="Arial" panose="020B0604020202020204" pitchFamily="34" charset="0"/>
                      </a:endParaRPr>
                    </a:p>
                    <a:p>
                      <a:pPr algn="l" fontAlgn="ctr">
                        <a:spcBef>
                          <a:spcPts val="200"/>
                        </a:spcBef>
                        <a:spcAft>
                          <a:spcPts val="200"/>
                        </a:spcAft>
                        <a:tabLst>
                          <a:tab pos="180340" algn="l"/>
                        </a:tabLst>
                      </a:pPr>
                      <a:r>
                        <a:rPr lang="nl-NL" sz="700" b="1" i="0" u="none" strike="noStrike">
                          <a:effectLst/>
                          <a:latin typeface="Arial" panose="020B0604020202020204" pitchFamily="34" charset="0"/>
                          <a:ea typeface="Calibri" panose="020F0502020204030204" pitchFamily="34" charset="0"/>
                          <a:cs typeface="Arial" panose="020B0604020202020204" pitchFamily="34" charset="0"/>
                        </a:rPr>
                        <a:t>Ademhalingsstelsel</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kunt uitleggen hoe het ademhalingsstelsel werkt</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kunt de verschillende onderdelen van het ademhalingsstelsel benoemen.</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weet hoe de gasuitwisseling werkt.</a:t>
                      </a:r>
                      <a:endParaRPr lang="nl-NL" sz="1200" b="0" i="0" u="none" strike="noStrike">
                        <a:effectLst/>
                        <a:latin typeface="Arial" panose="020B0604020202020204" pitchFamily="34" charset="0"/>
                      </a:endParaRPr>
                    </a:p>
                    <a:p>
                      <a:pPr algn="l" fontAlgn="ctr">
                        <a:spcBef>
                          <a:spcPts val="200"/>
                        </a:spcBef>
                        <a:spcAft>
                          <a:spcPts val="200"/>
                        </a:spcAft>
                        <a:tabLst>
                          <a:tab pos="180340" algn="l"/>
                        </a:tabLst>
                      </a:pPr>
                      <a:r>
                        <a:rPr lang="nl-NL" sz="700" b="1" i="0" u="none" strike="noStrike">
                          <a:effectLst/>
                          <a:latin typeface="Arial" panose="020B0604020202020204" pitchFamily="34" charset="0"/>
                          <a:ea typeface="Calibri" panose="020F0502020204030204" pitchFamily="34" charset="0"/>
                          <a:cs typeface="Arial" panose="020B0604020202020204" pitchFamily="34" charset="0"/>
                        </a:rPr>
                        <a:t>Beweegapparaat en zenuwstelsel. </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kunt de verschillende onderdelen van het bewegingsapparaat benoemen.</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kent het verschil tussen de verschillende spierweefsels</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kunt de verschillende onderdelen van het zenuwstelstel benoemen met de functie. </a:t>
                      </a:r>
                      <a:endParaRPr lang="nl-NL" sz="1200" b="0" i="0" u="none" strike="noStrike">
                        <a:effectLst/>
                        <a:latin typeface="Arial" panose="020B0604020202020204" pitchFamily="34" charset="0"/>
                      </a:endParaRPr>
                    </a:p>
                    <a:p>
                      <a:pPr marL="347472" indent="-347472"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kent de functie van de verschillende zenuwcellen toelichten.</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824635"/>
                  </a:ext>
                </a:extLst>
              </a:tr>
              <a:tr h="453323">
                <a:tc>
                  <a:txBody>
                    <a:bodyPr/>
                    <a:lstStyle/>
                    <a:p>
                      <a:pPr algn="l" fontAlgn="ctr">
                        <a:spcBef>
                          <a:spcPts val="200"/>
                        </a:spcBef>
                        <a:spcAft>
                          <a:spcPts val="200"/>
                        </a:spcAft>
                        <a:tabLst>
                          <a:tab pos="180340" algn="l"/>
                        </a:tabLst>
                      </a:pPr>
                      <a:r>
                        <a:rPr lang="nl-NL" sz="7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Pathologie/ziekteleer</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kunt toelichten wat het begrip pathologie omvat.</a:t>
                      </a:r>
                      <a:endParaRPr lang="nl-NL" sz="1200" b="0" i="0" u="none" strike="noStrike">
                        <a:effectLst/>
                        <a:latin typeface="Arial" panose="020B0604020202020204" pitchFamily="34" charset="0"/>
                      </a:endParaRPr>
                    </a:p>
                    <a:p>
                      <a:pPr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kunt uitleggen wat homeostase is. Je kunt de verbinding leggen naar anatomie en fysiologie.</a:t>
                      </a:r>
                      <a:endParaRPr lang="nl-NL" sz="1200" b="0" i="0" u="none" strike="noStrike">
                        <a:effectLst/>
                        <a:latin typeface="Arial" panose="020B0604020202020204" pitchFamily="34" charset="0"/>
                      </a:endParaRPr>
                    </a:p>
                    <a:p>
                      <a:pPr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weet wat welvaartziektes zijn en kunt toelichten hoe homestase wordt verstoord door een ongezonde leefstijl</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2672"/>
                  </a:ext>
                </a:extLst>
              </a:tr>
              <a:tr h="254506">
                <a:tc>
                  <a:txBody>
                    <a:bodyPr/>
                    <a:lstStyle/>
                    <a:p>
                      <a:pPr algn="l" fontAlgn="t">
                        <a:spcBef>
                          <a:spcPts val="200"/>
                        </a:spcBef>
                        <a:spcAft>
                          <a:spcPts val="200"/>
                        </a:spcAft>
                        <a:tabLst>
                          <a:tab pos="180340" algn="l"/>
                        </a:tabLst>
                      </a:pPr>
                      <a:r>
                        <a:rPr lang="nl-NL" sz="700" b="1"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Voedingsleer in de praktijk</a:t>
                      </a:r>
                      <a:endParaRPr lang="nl-NL" sz="1200" b="0" i="0" u="none" strike="noStrike">
                        <a:effectLst/>
                        <a:latin typeface="Arial" panose="020B0604020202020204" pitchFamily="34" charset="0"/>
                      </a:endParaRPr>
                    </a:p>
                  </a:txBody>
                  <a:tcPr marL="46980" marR="46980" marT="6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Times New Roman" panose="02020603050405020304" pitchFamily="18" charset="0"/>
                        </a:rPr>
                        <a:t>Korte terugblik op lesstof uit eerdere leerjarenschijf van vijf, koolhydraten, eiwitten, vetten. Vitamines en mineralen. Je kunt een relatie leggen naar producten en weet hoe je met een beperkt budget kunt koken.</a:t>
                      </a:r>
                      <a:endParaRPr lang="nl-NL" sz="1200" b="0" i="0" u="none" strike="noStrike">
                        <a:effectLst/>
                        <a:latin typeface="Arial" panose="020B0604020202020204" pitchFamily="34" charset="0"/>
                      </a:endParaRPr>
                    </a:p>
                  </a:txBody>
                  <a:tcPr marL="46980" marR="46980" marT="6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9718857"/>
                  </a:ext>
                </a:extLst>
              </a:tr>
              <a:tr h="1120256">
                <a:tc>
                  <a:txBody>
                    <a:bodyPr/>
                    <a:lstStyle/>
                    <a:p>
                      <a:pPr algn="l" fontAlgn="ctr">
                        <a:spcBef>
                          <a:spcPts val="200"/>
                        </a:spcBef>
                        <a:spcAft>
                          <a:spcPts val="200"/>
                        </a:spcAft>
                        <a:tabLst>
                          <a:tab pos="180340" algn="l"/>
                        </a:tabLst>
                      </a:pPr>
                      <a:r>
                        <a:rPr lang="nl-NL" sz="7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Slaap en fysiologische werking in het lichaam</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ctr">
                        <a:spcBef>
                          <a:spcPts val="200"/>
                        </a:spcBef>
                        <a:spcAft>
                          <a:spcPts val="200"/>
                        </a:spcAft>
                        <a:tabLst>
                          <a:tab pos="180340" algn="l"/>
                        </a:tabLst>
                      </a:pPr>
                      <a:r>
                        <a:rPr lang="nl-NL" sz="7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Je begrijpt het belang van impact van slaap op de gezondheid.</a:t>
                      </a:r>
                      <a:endParaRPr lang="nl-NL" sz="1200" b="0" i="0" u="none" strike="noStrike" dirty="0">
                        <a:effectLst/>
                        <a:latin typeface="Arial" panose="020B0604020202020204" pitchFamily="34" charset="0"/>
                      </a:endParaRPr>
                    </a:p>
                    <a:p>
                      <a:pPr algn="l" fontAlgn="ctr">
                        <a:spcBef>
                          <a:spcPts val="200"/>
                        </a:spcBef>
                        <a:spcAft>
                          <a:spcPts val="200"/>
                        </a:spcAft>
                        <a:tabLst>
                          <a:tab pos="180340" algn="l"/>
                        </a:tabLst>
                      </a:pPr>
                      <a:r>
                        <a:rPr lang="nl-NL" sz="7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Je weet wat de richtlijnen zijn op het gebied van slaap.</a:t>
                      </a:r>
                      <a:endParaRPr lang="nl-NL" sz="1200" b="0" i="0" u="none" strike="noStrike" dirty="0">
                        <a:effectLst/>
                        <a:latin typeface="Arial" panose="020B0604020202020204" pitchFamily="34" charset="0"/>
                      </a:endParaRPr>
                    </a:p>
                    <a:p>
                      <a:pPr algn="l" fontAlgn="ctr">
                        <a:spcBef>
                          <a:spcPts val="200"/>
                        </a:spcBef>
                        <a:spcAft>
                          <a:spcPts val="200"/>
                        </a:spcAft>
                        <a:tabLst>
                          <a:tab pos="180340" algn="l"/>
                        </a:tabLst>
                      </a:pPr>
                      <a:r>
                        <a:rPr lang="nl-NL" sz="7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Je kunt de verschillende fases van slaap benoemen.</a:t>
                      </a:r>
                      <a:endParaRPr lang="nl-NL" sz="1200" b="0" i="0" u="none" strike="noStrike" dirty="0">
                        <a:effectLst/>
                        <a:latin typeface="Arial" panose="020B0604020202020204" pitchFamily="34" charset="0"/>
                      </a:endParaRPr>
                    </a:p>
                    <a:p>
                      <a:pPr algn="l" fontAlgn="ctr">
                        <a:spcBef>
                          <a:spcPts val="200"/>
                        </a:spcBef>
                        <a:spcAft>
                          <a:spcPts val="200"/>
                        </a:spcAft>
                        <a:tabLst>
                          <a:tab pos="180340" algn="l"/>
                        </a:tabLst>
                      </a:pPr>
                      <a:r>
                        <a:rPr lang="nl-NL" sz="7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Je kunt de toelichten hoe slaap in het lichaam werken. Welke hormonen zijn betrokken en de rol van de biologische klok toelichten.</a:t>
                      </a:r>
                      <a:endParaRPr lang="nl-NL" sz="1200" b="0" i="0" u="none" strike="noStrike" dirty="0">
                        <a:effectLst/>
                        <a:latin typeface="Arial" panose="020B0604020202020204" pitchFamily="34" charset="0"/>
                      </a:endParaRPr>
                    </a:p>
                    <a:p>
                      <a:pPr algn="l" fontAlgn="ctr">
                        <a:spcBef>
                          <a:spcPts val="200"/>
                        </a:spcBef>
                        <a:spcAft>
                          <a:spcPts val="200"/>
                        </a:spcAft>
                        <a:tabLst>
                          <a:tab pos="180340" algn="l"/>
                        </a:tabLst>
                      </a:pPr>
                      <a:r>
                        <a:rPr lang="nl-NL" sz="7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Je kunt benoemen wat de relatie is tussen slaap en voeding en beweging.</a:t>
                      </a:r>
                      <a:endParaRPr lang="nl-NL" sz="1200" b="0" i="0" u="none" strike="noStrike" dirty="0">
                        <a:effectLst/>
                        <a:latin typeface="Arial" panose="020B0604020202020204" pitchFamily="34" charset="0"/>
                      </a:endParaRPr>
                    </a:p>
                    <a:p>
                      <a:pPr algn="l" fontAlgn="ctr">
                        <a:spcBef>
                          <a:spcPts val="200"/>
                        </a:spcBef>
                        <a:spcAft>
                          <a:spcPts val="200"/>
                        </a:spcAft>
                        <a:tabLst>
                          <a:tab pos="180340" algn="l"/>
                        </a:tabLst>
                      </a:pPr>
                      <a:r>
                        <a:rPr lang="nl-NL" sz="7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Je weet wat de do’s en </a:t>
                      </a:r>
                      <a:r>
                        <a:rPr lang="nl-NL" sz="700" b="0" i="0" u="none" strike="noStrike"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don’ts</a:t>
                      </a:r>
                      <a:r>
                        <a:rPr lang="nl-NL" sz="7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zijn voor een goede nachtrust.</a:t>
                      </a:r>
                      <a:endParaRPr lang="nl-NL" sz="1200" b="0" i="0" u="none" strike="noStrike" dirty="0">
                        <a:effectLst/>
                        <a:latin typeface="Arial" panose="020B0604020202020204" pitchFamily="34" charset="0"/>
                      </a:endParaRPr>
                    </a:p>
                    <a:p>
                      <a:pPr algn="l" fontAlgn="ctr">
                        <a:spcBef>
                          <a:spcPts val="200"/>
                        </a:spcBef>
                        <a:spcAft>
                          <a:spcPts val="200"/>
                        </a:spcAft>
                        <a:tabLst>
                          <a:tab pos="180340" algn="l"/>
                        </a:tabLst>
                      </a:pPr>
                      <a:r>
                        <a:rPr lang="nl-NL" sz="7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Je bent bekend welke hulpmiddelen er zijn om slaap in beeld te brengen en om in slaap te komen.</a:t>
                      </a:r>
                      <a:endParaRPr lang="nl-NL" sz="1200" b="0" i="0" u="none" strike="noStrike" dirty="0">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901556"/>
                  </a:ext>
                </a:extLst>
              </a:tr>
              <a:tr h="512487">
                <a:tc>
                  <a:txBody>
                    <a:bodyPr/>
                    <a:lstStyle/>
                    <a:p>
                      <a:pPr algn="l" fontAlgn="ctr">
                        <a:spcBef>
                          <a:spcPts val="200"/>
                        </a:spcBef>
                        <a:spcAft>
                          <a:spcPts val="200"/>
                        </a:spcAft>
                        <a:tabLst>
                          <a:tab pos="180340" algn="l"/>
                        </a:tabLst>
                      </a:pPr>
                      <a:r>
                        <a:rPr lang="nl-NL" sz="7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Stress en stressfysiologie </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Times New Roman" panose="02020603050405020304" pitchFamily="18" charset="0"/>
                        </a:rPr>
                        <a:t>Je kent de oorzaken en gevolgen van stress op de korte en de lange termijn. </a:t>
                      </a:r>
                      <a:r>
                        <a:rPr lang="nl-NL" sz="7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Je weet wat er fysiologisch in het lichaam gebeurt.</a:t>
                      </a:r>
                      <a:endParaRPr lang="nl-NL" sz="1200" b="0" i="0" u="none" strike="noStrike">
                        <a:effectLst/>
                        <a:latin typeface="Arial" panose="020B0604020202020204" pitchFamily="34" charset="0"/>
                      </a:endParaRPr>
                    </a:p>
                    <a:p>
                      <a:pPr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Times New Roman" panose="02020603050405020304" pitchFamily="18" charset="0"/>
                        </a:rPr>
                        <a:t>Je kan de effecten en de werking uitleggen in het brein. Vanuit de hypothalamus, hypofyse, bijnieren, hypocampus, en de rol van cortisol. Relatie met de prefrontale cortex en de amygdala. Je kunt de relatie leggen tussen effecten van voeding en beweging op stress</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378288"/>
                  </a:ext>
                </a:extLst>
              </a:tr>
              <a:tr h="291351">
                <a:tc>
                  <a:txBody>
                    <a:bodyPr/>
                    <a:lstStyle/>
                    <a:p>
                      <a:pPr algn="l" fontAlgn="ctr">
                        <a:spcBef>
                          <a:spcPts val="200"/>
                        </a:spcBef>
                        <a:spcAft>
                          <a:spcPts val="200"/>
                        </a:spcAft>
                        <a:tabLst>
                          <a:tab pos="180340" algn="l"/>
                        </a:tabLst>
                      </a:pPr>
                      <a:r>
                        <a:rPr lang="nl-NL" sz="7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Alcohol en drugs</a:t>
                      </a:r>
                      <a:endParaRPr lang="nl-NL" sz="1200" b="0" i="0" u="none" strike="noStrike">
                        <a:effectLst/>
                        <a:latin typeface="Arial" panose="020B0604020202020204" pitchFamily="34" charset="0"/>
                      </a:endParaRPr>
                    </a:p>
                    <a:p>
                      <a:pPr algn="l" fontAlgn="ctr">
                        <a:spcBef>
                          <a:spcPts val="200"/>
                        </a:spcBef>
                        <a:spcAft>
                          <a:spcPts val="200"/>
                        </a:spcAft>
                        <a:tabLst>
                          <a:tab pos="180340" algn="l"/>
                        </a:tabLst>
                      </a:pPr>
                      <a:r>
                        <a:rPr lang="nl-NL" sz="7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ctr">
                        <a:spcBef>
                          <a:spcPts val="200"/>
                        </a:spcBef>
                        <a:spcAft>
                          <a:spcPts val="200"/>
                        </a:spcAft>
                        <a:tabLst>
                          <a:tab pos="180340" algn="l"/>
                        </a:tabLst>
                      </a:pPr>
                      <a:r>
                        <a:rPr lang="nl-NL" sz="7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Je begrijpt de </a:t>
                      </a:r>
                      <a:r>
                        <a:rPr lang="nl-NL" sz="700" b="0" i="1"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effecten van alcohol</a:t>
                      </a:r>
                      <a:r>
                        <a:rPr lang="nl-NL" sz="7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 en drugs op het lichaam (korte en lange termijn). Je weet wat er fysiologisch in het lichaam gebeurt.</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44283"/>
                  </a:ext>
                </a:extLst>
              </a:tr>
              <a:tr h="342935">
                <a:tc>
                  <a:txBody>
                    <a:bodyPr/>
                    <a:lstStyle/>
                    <a:p>
                      <a:pPr algn="l" fontAlgn="ctr">
                        <a:spcBef>
                          <a:spcPts val="200"/>
                        </a:spcBef>
                        <a:spcAft>
                          <a:spcPts val="200"/>
                        </a:spcAft>
                        <a:tabLst>
                          <a:tab pos="180340" algn="l"/>
                        </a:tabLst>
                      </a:pPr>
                      <a:r>
                        <a:rPr lang="nl-NL" sz="7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Gezondheid, voorlichting en opvoeding 	(GVO model)</a:t>
                      </a:r>
                      <a:br>
                        <a:rPr lang="nl-NL" sz="7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ctr">
                        <a:spcBef>
                          <a:spcPts val="200"/>
                        </a:spcBef>
                        <a:spcAft>
                          <a:spcPts val="200"/>
                        </a:spcAft>
                        <a:tabLst>
                          <a:tab pos="180340" algn="l"/>
                        </a:tabLst>
                      </a:pPr>
                      <a:r>
                        <a:rPr lang="nl-NL" sz="700" b="0" i="0" u="none" strike="noStrike">
                          <a:effectLst/>
                          <a:latin typeface="Arial" panose="020B0604020202020204" pitchFamily="34" charset="0"/>
                          <a:ea typeface="Calibri" panose="020F0502020204030204" pitchFamily="34" charset="0"/>
                          <a:cs typeface="Arial" panose="020B0604020202020204" pitchFamily="34" charset="0"/>
                        </a:rPr>
                        <a:t>Je kan de volgende modellen uitleggen, toepassen en er voorbeelden van geven; </a:t>
                      </a:r>
                      <a:r>
                        <a:rPr lang="nl-NL" sz="700" b="0" i="1"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GVO model (intentionele en faciliterende), ASE model</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866826"/>
                  </a:ext>
                </a:extLst>
              </a:tr>
              <a:tr h="453323">
                <a:tc>
                  <a:txBody>
                    <a:bodyPr/>
                    <a:lstStyle/>
                    <a:p>
                      <a:pPr algn="l" fontAlgn="ctr">
                        <a:spcBef>
                          <a:spcPts val="200"/>
                        </a:spcBef>
                        <a:spcAft>
                          <a:spcPts val="200"/>
                        </a:spcAft>
                        <a:tabLst>
                          <a:tab pos="180340" algn="l"/>
                        </a:tabLst>
                      </a:pPr>
                      <a:r>
                        <a:rPr lang="nl-NL" sz="7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Ondervoeding en ondergewicht </a:t>
                      </a:r>
                      <a:endParaRPr lang="nl-NL" sz="1200" b="0" i="0" u="none" strike="noStrike">
                        <a:effectLst/>
                        <a:latin typeface="Arial" panose="020B0604020202020204" pitchFamily="34" charset="0"/>
                      </a:endParaRPr>
                    </a:p>
                    <a:p>
                      <a:pPr algn="l" fontAlgn="ctr">
                        <a:spcBef>
                          <a:spcPts val="200"/>
                        </a:spcBef>
                        <a:spcAft>
                          <a:spcPts val="200"/>
                        </a:spcAft>
                        <a:tabLst>
                          <a:tab pos="180340" algn="l"/>
                        </a:tabLst>
                      </a:pPr>
                      <a:r>
                        <a:rPr lang="nl-NL" sz="7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Overvoeding en overgewicht </a:t>
                      </a:r>
                      <a:endParaRPr lang="nl-NL" sz="1200" b="0" i="0" u="none" strike="noStrike">
                        <a:effectLst/>
                        <a:latin typeface="Arial" panose="020B0604020202020204" pitchFamily="34" charset="0"/>
                      </a:endParaRPr>
                    </a:p>
                    <a:p>
                      <a:pPr algn="l" fontAlgn="ctr">
                        <a:spcBef>
                          <a:spcPts val="200"/>
                        </a:spcBef>
                        <a:spcAft>
                          <a:spcPts val="200"/>
                        </a:spcAft>
                        <a:tabLst>
                          <a:tab pos="180340" algn="l"/>
                        </a:tabLst>
                      </a:pPr>
                      <a:r>
                        <a:rPr lang="nl-NL" sz="7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b="0" i="0" u="none" strike="noStrike">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ctr">
                        <a:spcBef>
                          <a:spcPts val="200"/>
                        </a:spcBef>
                        <a:spcAft>
                          <a:spcPts val="200"/>
                        </a:spcAft>
                        <a:tabLst>
                          <a:tab pos="180340" algn="l"/>
                        </a:tabLst>
                      </a:pPr>
                      <a:r>
                        <a:rPr lang="nl-NL" sz="700" b="0" i="0" u="none" strike="noStrike" dirty="0">
                          <a:effectLst/>
                          <a:latin typeface="Arial" panose="020B0604020202020204" pitchFamily="34" charset="0"/>
                          <a:ea typeface="Calibri" panose="020F0502020204030204" pitchFamily="34" charset="0"/>
                          <a:cs typeface="Arial" panose="020B0604020202020204" pitchFamily="34" charset="0"/>
                        </a:rPr>
                        <a:t>Je kunt uitleggen wat </a:t>
                      </a:r>
                      <a:r>
                        <a:rPr lang="nl-NL" sz="700" b="0" i="1" u="none" strike="noStrike" dirty="0">
                          <a:effectLst/>
                          <a:latin typeface="Arial" panose="020B0604020202020204" pitchFamily="34" charset="0"/>
                          <a:ea typeface="Calibri" panose="020F0502020204030204" pitchFamily="34" charset="0"/>
                          <a:cs typeface="Arial" panose="020B0604020202020204" pitchFamily="34" charset="0"/>
                        </a:rPr>
                        <a:t>optimale voeding</a:t>
                      </a:r>
                      <a:r>
                        <a:rPr lang="nl-NL" sz="700" b="0" i="0" u="none" strike="noStrike" dirty="0">
                          <a:effectLst/>
                          <a:latin typeface="Arial" panose="020B0604020202020204" pitchFamily="34" charset="0"/>
                          <a:ea typeface="Calibri" panose="020F0502020204030204" pitchFamily="34" charset="0"/>
                          <a:cs typeface="Arial" panose="020B0604020202020204" pitchFamily="34" charset="0"/>
                        </a:rPr>
                        <a:t> is.</a:t>
                      </a:r>
                      <a:endParaRPr lang="nl-NL" sz="1200" b="0" i="0" u="none" strike="noStrike" dirty="0">
                        <a:effectLst/>
                        <a:latin typeface="Arial" panose="020B0604020202020204" pitchFamily="34" charset="0"/>
                      </a:endParaRPr>
                    </a:p>
                    <a:p>
                      <a:pPr algn="l" fontAlgn="ctr">
                        <a:spcBef>
                          <a:spcPts val="200"/>
                        </a:spcBef>
                        <a:spcAft>
                          <a:spcPts val="200"/>
                        </a:spcAft>
                        <a:tabLst>
                          <a:tab pos="180340" algn="l"/>
                        </a:tabLst>
                      </a:pPr>
                      <a:r>
                        <a:rPr lang="nl-NL" sz="700" b="0" i="0" u="none" strike="noStrike" dirty="0">
                          <a:effectLst/>
                          <a:latin typeface="Arial" panose="020B0604020202020204" pitchFamily="34" charset="0"/>
                          <a:ea typeface="Calibri" panose="020F0502020204030204" pitchFamily="34" charset="0"/>
                          <a:cs typeface="Arial" panose="020B0604020202020204" pitchFamily="34" charset="0"/>
                        </a:rPr>
                        <a:t>Wat het begrippen </a:t>
                      </a:r>
                      <a:r>
                        <a:rPr lang="nl-NL" sz="700" b="0" i="1" u="none" strike="noStrike" dirty="0">
                          <a:effectLst/>
                          <a:latin typeface="Arial" panose="020B0604020202020204" pitchFamily="34" charset="0"/>
                          <a:ea typeface="Calibri" panose="020F0502020204030204" pitchFamily="34" charset="0"/>
                          <a:cs typeface="Arial" panose="020B0604020202020204" pitchFamily="34" charset="0"/>
                        </a:rPr>
                        <a:t>ondervoeding</a:t>
                      </a:r>
                      <a:r>
                        <a:rPr lang="nl-NL" sz="700" b="0" i="0" u="none" strike="noStrike" dirty="0">
                          <a:effectLst/>
                          <a:latin typeface="Arial" panose="020B0604020202020204" pitchFamily="34" charset="0"/>
                          <a:ea typeface="Calibri" panose="020F0502020204030204" pitchFamily="34" charset="0"/>
                          <a:cs typeface="Arial" panose="020B0604020202020204" pitchFamily="34" charset="0"/>
                        </a:rPr>
                        <a:t> en overgewicht uitleggen en ziektebeelden ten gevolge van ondervoeding en overgewicht benoemen. Tevens wat er op preventief vlak mogelijk is.</a:t>
                      </a:r>
                      <a:endParaRPr lang="nl-NL" sz="1200" b="0" i="0" u="none" strike="noStrike" dirty="0">
                        <a:effectLst/>
                        <a:latin typeface="Arial" panose="020B0604020202020204" pitchFamily="34" charset="0"/>
                      </a:endParaRPr>
                    </a:p>
                  </a:txBody>
                  <a:tcPr marL="46980" marR="46980" marT="6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562481"/>
                  </a:ext>
                </a:extLst>
              </a:tr>
            </a:tbl>
          </a:graphicData>
        </a:graphic>
      </p:graphicFrame>
    </p:spTree>
    <p:extLst>
      <p:ext uri="{BB962C8B-B14F-4D97-AF65-F5344CB8AC3E}">
        <p14:creationId xmlns:p14="http://schemas.microsoft.com/office/powerpoint/2010/main" val="53816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3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2DC7EC-8D84-DB41-969E-2C6A0FAB7E2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nl-NL" sz="2400" u="sng" dirty="0">
                <a:hlinkClick r:id="rId2"/>
              </a:rPr>
              <a:t>https://www.gids.tv/video/275611/max-masterclass-over-slaap-gemist-bekijk-hier-de-hele-uitzending</a:t>
            </a:r>
            <a:br>
              <a:rPr lang="nl-NL" u="sng" dirty="0"/>
            </a:br>
            <a:br>
              <a:rPr lang="nl-NL" dirty="0"/>
            </a:br>
            <a:endParaRPr lang="en-US" sz="3600" dirty="0">
              <a:solidFill>
                <a:srgbClr val="FFFFFF"/>
              </a:solidFill>
            </a:endParaRP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persoon, poseren&#10;&#10;Automatisch gegenereerde beschrijving">
            <a:extLst>
              <a:ext uri="{FF2B5EF4-FFF2-40B4-BE49-F238E27FC236}">
                <a16:creationId xmlns:a16="http://schemas.microsoft.com/office/drawing/2014/main" id="{6F53C79D-FF79-304E-BD79-DB6F638482B1}"/>
              </a:ext>
            </a:extLst>
          </p:cNvPr>
          <p:cNvPicPr>
            <a:picLocks noGrp="1" noChangeAspect="1"/>
          </p:cNvPicPr>
          <p:nvPr>
            <p:ph idx="1"/>
          </p:nvPr>
        </p:nvPicPr>
        <p:blipFill rotWithShape="1">
          <a:blip r:embed="rId3"/>
          <a:srcRect r="16295"/>
          <a:stretch/>
        </p:blipFill>
        <p:spPr>
          <a:xfrm>
            <a:off x="976251" y="942538"/>
            <a:ext cx="7163222" cy="4808332"/>
          </a:xfrm>
          <a:prstGeom prst="rect">
            <a:avLst/>
          </a:prstGeom>
          <a:effectLst/>
        </p:spPr>
      </p:pic>
    </p:spTree>
    <p:extLst>
      <p:ext uri="{BB962C8B-B14F-4D97-AF65-F5344CB8AC3E}">
        <p14:creationId xmlns:p14="http://schemas.microsoft.com/office/powerpoint/2010/main" val="307938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9CF6B-EE69-3B40-B9CC-E88BBFC571F0}"/>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4700" kern="1200" dirty="0" err="1">
                <a:solidFill>
                  <a:schemeClr val="tx1"/>
                </a:solidFill>
                <a:latin typeface="+mj-lt"/>
                <a:ea typeface="+mj-ea"/>
                <a:cs typeface="+mj-cs"/>
              </a:rPr>
              <a:t>Belang</a:t>
            </a:r>
            <a:r>
              <a:rPr lang="en-US" sz="4700" kern="1200" dirty="0">
                <a:solidFill>
                  <a:schemeClr val="tx1"/>
                </a:solidFill>
                <a:latin typeface="+mj-lt"/>
                <a:ea typeface="+mj-ea"/>
                <a:cs typeface="+mj-cs"/>
              </a:rPr>
              <a:t> van </a:t>
            </a:r>
            <a:r>
              <a:rPr lang="en-US" sz="4700" kern="1200" dirty="0" err="1">
                <a:solidFill>
                  <a:schemeClr val="tx1"/>
                </a:solidFill>
                <a:latin typeface="+mj-lt"/>
                <a:ea typeface="+mj-ea"/>
                <a:cs typeface="+mj-cs"/>
              </a:rPr>
              <a:t>een</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goede</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nachtrust</a:t>
            </a:r>
            <a:r>
              <a:rPr lang="en-US" sz="4700" kern="1200" dirty="0">
                <a:solidFill>
                  <a:schemeClr val="tx1"/>
                </a:solidFill>
                <a:latin typeface="+mj-lt"/>
                <a:ea typeface="+mj-ea"/>
                <a:cs typeface="+mj-cs"/>
              </a:rPr>
              <a:t>!</a:t>
            </a:r>
          </a:p>
        </p:txBody>
      </p:sp>
      <p:pic>
        <p:nvPicPr>
          <p:cNvPr id="5" name="Tijdelijke aanduiding voor inhoud 4">
            <a:extLst>
              <a:ext uri="{FF2B5EF4-FFF2-40B4-BE49-F238E27FC236}">
                <a16:creationId xmlns:a16="http://schemas.microsoft.com/office/drawing/2014/main" id="{BD5451BF-D157-DF42-B5A4-A2A942A8F72D}"/>
              </a:ext>
            </a:extLst>
          </p:cNvPr>
          <p:cNvPicPr>
            <a:picLocks noChangeAspect="1"/>
          </p:cNvPicPr>
          <p:nvPr/>
        </p:nvPicPr>
        <p:blipFill rotWithShape="1">
          <a:blip r:embed="rId3"/>
          <a:srcRect b="1400"/>
          <a:stretch/>
        </p:blipFill>
        <p:spPr>
          <a:xfrm>
            <a:off x="20" y="10"/>
            <a:ext cx="6095974" cy="4252522"/>
          </a:xfrm>
          <a:prstGeom prst="rect">
            <a:avLst/>
          </a:prstGeom>
        </p:spPr>
      </p:pic>
      <p:pic>
        <p:nvPicPr>
          <p:cNvPr id="7" name="Afbeelding 6">
            <a:extLst>
              <a:ext uri="{FF2B5EF4-FFF2-40B4-BE49-F238E27FC236}">
                <a16:creationId xmlns:a16="http://schemas.microsoft.com/office/drawing/2014/main" id="{D8185F8F-05D0-3344-849A-ACC714654D4C}"/>
              </a:ext>
            </a:extLst>
          </p:cNvPr>
          <p:cNvPicPr>
            <a:picLocks noChangeAspect="1"/>
          </p:cNvPicPr>
          <p:nvPr/>
        </p:nvPicPr>
        <p:blipFill rotWithShape="1">
          <a:blip r:embed="rId4"/>
          <a:srcRect t="4841" b="24326"/>
          <a:stretch/>
        </p:blipFill>
        <p:spPr>
          <a:xfrm>
            <a:off x="6095999" y="-681"/>
            <a:ext cx="6096001" cy="4253215"/>
          </a:xfrm>
          <a:prstGeom prst="rect">
            <a:avLst/>
          </a:prstGeom>
        </p:spPr>
      </p:pic>
      <p:pic>
        <p:nvPicPr>
          <p:cNvPr id="9" name="Afbeelding 8">
            <a:extLst>
              <a:ext uri="{FF2B5EF4-FFF2-40B4-BE49-F238E27FC236}">
                <a16:creationId xmlns:a16="http://schemas.microsoft.com/office/drawing/2014/main" id="{29D29F2C-03F3-964B-9F2F-21C3C48ECCC7}"/>
              </a:ext>
            </a:extLst>
          </p:cNvPr>
          <p:cNvPicPr>
            <a:picLocks noChangeAspect="1"/>
          </p:cNvPicPr>
          <p:nvPr/>
        </p:nvPicPr>
        <p:blipFill rotWithShape="1">
          <a:blip r:embed="rId4"/>
          <a:srcRect t="4841" b="24326"/>
          <a:stretch/>
        </p:blipFill>
        <p:spPr>
          <a:xfrm>
            <a:off x="6095999" y="0"/>
            <a:ext cx="6096001" cy="4253215"/>
          </a:xfrm>
          <a:prstGeom prst="rect">
            <a:avLst/>
          </a:prstGeom>
        </p:spPr>
      </p:pic>
      <p:sp>
        <p:nvSpPr>
          <p:cNvPr id="6" name="Rechthoek 5">
            <a:extLst>
              <a:ext uri="{FF2B5EF4-FFF2-40B4-BE49-F238E27FC236}">
                <a16:creationId xmlns:a16="http://schemas.microsoft.com/office/drawing/2014/main" id="{E874A6A7-E255-BC49-8DBB-80F90B2CDDE4}"/>
              </a:ext>
            </a:extLst>
          </p:cNvPr>
          <p:cNvSpPr/>
          <p:nvPr/>
        </p:nvSpPr>
        <p:spPr>
          <a:xfrm>
            <a:off x="4795687" y="5834560"/>
            <a:ext cx="1896673" cy="646331"/>
          </a:xfrm>
          <a:prstGeom prst="rect">
            <a:avLst/>
          </a:prstGeom>
        </p:spPr>
        <p:txBody>
          <a:bodyPr wrap="none">
            <a:spAutoFit/>
          </a:bodyPr>
          <a:lstStyle/>
          <a:p>
            <a:r>
              <a:rPr lang="nl-NL" dirty="0">
                <a:hlinkClick r:id="rId5"/>
              </a:rPr>
              <a:t>Link filmpje Slaap!</a:t>
            </a:r>
            <a:endParaRPr lang="nl-NL" dirty="0"/>
          </a:p>
          <a:p>
            <a:endParaRPr lang="nl-NL" dirty="0"/>
          </a:p>
        </p:txBody>
      </p:sp>
    </p:spTree>
    <p:extLst>
      <p:ext uri="{BB962C8B-B14F-4D97-AF65-F5344CB8AC3E}">
        <p14:creationId xmlns:p14="http://schemas.microsoft.com/office/powerpoint/2010/main" val="49627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36115-5CCE-0743-A7FA-69A73AE8BE5C}"/>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err="1">
                <a:solidFill>
                  <a:schemeClr val="tx1">
                    <a:lumMod val="85000"/>
                    <a:lumOff val="15000"/>
                  </a:schemeClr>
                </a:solidFill>
              </a:rPr>
              <a:t>Richtlijnen</a:t>
            </a:r>
            <a:r>
              <a:rPr lang="en-US" sz="5400">
                <a:solidFill>
                  <a:schemeClr val="tx1">
                    <a:lumMod val="85000"/>
                    <a:lumOff val="15000"/>
                  </a:schemeClr>
                </a:solidFill>
              </a:rPr>
              <a:t> </a:t>
            </a:r>
            <a:r>
              <a:rPr lang="en-US" sz="5400" err="1">
                <a:solidFill>
                  <a:schemeClr val="tx1">
                    <a:lumMod val="85000"/>
                    <a:lumOff val="15000"/>
                  </a:schemeClr>
                </a:solidFill>
              </a:rPr>
              <a:t>slaapduur</a:t>
            </a:r>
            <a:endParaRPr lang="en-US" sz="5400">
              <a:solidFill>
                <a:schemeClr val="tx1">
                  <a:lumMod val="85000"/>
                  <a:lumOff val="15000"/>
                </a:schemeClr>
              </a:solidFill>
            </a:endParaRPr>
          </a:p>
        </p:txBody>
      </p:sp>
      <p:sp>
        <p:nvSpPr>
          <p:cNvPr id="6" name="Rechthoek 5">
            <a:extLst>
              <a:ext uri="{FF2B5EF4-FFF2-40B4-BE49-F238E27FC236}">
                <a16:creationId xmlns:a16="http://schemas.microsoft.com/office/drawing/2014/main" id="{3F8573F2-9ECA-CD42-AE42-1F3B60F50F72}"/>
              </a:ext>
            </a:extLst>
          </p:cNvPr>
          <p:cNvSpPr/>
          <p:nvPr/>
        </p:nvSpPr>
        <p:spPr>
          <a:xfrm>
            <a:off x="8141110" y="4455621"/>
            <a:ext cx="3417990" cy="1238616"/>
          </a:xfrm>
          <a:prstGeom prst="rect">
            <a:avLst/>
          </a:prstGeom>
        </p:spPr>
        <p:txBody>
          <a:bodyPr vert="horz" lIns="91440" tIns="45720" rIns="91440" bIns="45720" rtlCol="0">
            <a:normAutofit/>
          </a:bodyPr>
          <a:lstStyle/>
          <a:p>
            <a:pPr lvl="0" fontAlgn="base">
              <a:lnSpc>
                <a:spcPct val="90000"/>
              </a:lnSpc>
              <a:spcBef>
                <a:spcPts val="1200"/>
              </a:spcBef>
              <a:spcAft>
                <a:spcPts val="200"/>
              </a:spcAft>
              <a:buClr>
                <a:schemeClr val="accent1"/>
              </a:buClr>
              <a:buSzPct val="100000"/>
            </a:pPr>
            <a:r>
              <a:rPr lang="en-US" altLang="nl-NL" sz="1700" i="1" cap="all" spc="200">
                <a:solidFill>
                  <a:schemeClr val="tx1">
                    <a:lumMod val="85000"/>
                    <a:lumOff val="15000"/>
                  </a:schemeClr>
                </a:solidFill>
              </a:rPr>
              <a:t>(</a:t>
            </a:r>
            <a:r>
              <a:rPr lang="en-US" altLang="nl-NL" sz="1700" i="1" cap="all" spc="200" err="1">
                <a:solidFill>
                  <a:schemeClr val="tx1">
                    <a:lumMod val="85000"/>
                    <a:lumOff val="15000"/>
                  </a:schemeClr>
                </a:solidFill>
              </a:rPr>
              <a:t>bron</a:t>
            </a:r>
            <a:r>
              <a:rPr lang="en-US" altLang="nl-NL" sz="1700" i="1" cap="all" spc="200">
                <a:solidFill>
                  <a:schemeClr val="tx1">
                    <a:lumMod val="85000"/>
                    <a:lumOff val="15000"/>
                  </a:schemeClr>
                </a:solidFill>
              </a:rPr>
              <a:t>: National Sleep Foundation)</a:t>
            </a:r>
            <a:endParaRPr lang="en-US" sz="1700" cap="all" spc="200">
              <a:solidFill>
                <a:schemeClr val="tx1">
                  <a:lumMod val="85000"/>
                  <a:lumOff val="15000"/>
                </a:schemeClr>
              </a:solidFill>
            </a:endParaRPr>
          </a:p>
        </p:txBody>
      </p:sp>
      <p:graphicFrame>
        <p:nvGraphicFramePr>
          <p:cNvPr id="4" name="Tabel 3">
            <a:extLst>
              <a:ext uri="{FF2B5EF4-FFF2-40B4-BE49-F238E27FC236}">
                <a16:creationId xmlns:a16="http://schemas.microsoft.com/office/drawing/2014/main" id="{E27D152C-EF36-8642-97DA-0CAE5C0139EC}"/>
              </a:ext>
            </a:extLst>
          </p:cNvPr>
          <p:cNvGraphicFramePr>
            <a:graphicFrameLocks noGrp="1"/>
          </p:cNvGraphicFramePr>
          <p:nvPr/>
        </p:nvGraphicFramePr>
        <p:xfrm>
          <a:off x="1175147" y="640081"/>
          <a:ext cx="5829922" cy="5054157"/>
        </p:xfrm>
        <a:graphic>
          <a:graphicData uri="http://schemas.openxmlformats.org/drawingml/2006/table">
            <a:tbl>
              <a:tblPr>
                <a:solidFill>
                  <a:srgbClr val="F7F7F7"/>
                </a:solidFill>
                <a:tableStyleId>{5C22544A-7EE6-4342-B048-85BDC9FD1C3A}</a:tableStyleId>
              </a:tblPr>
              <a:tblGrid>
                <a:gridCol w="1376097">
                  <a:extLst>
                    <a:ext uri="{9D8B030D-6E8A-4147-A177-3AD203B41FA5}">
                      <a16:colId xmlns:a16="http://schemas.microsoft.com/office/drawing/2014/main" val="1195657420"/>
                    </a:ext>
                  </a:extLst>
                </a:gridCol>
                <a:gridCol w="4453825">
                  <a:extLst>
                    <a:ext uri="{9D8B030D-6E8A-4147-A177-3AD203B41FA5}">
                      <a16:colId xmlns:a16="http://schemas.microsoft.com/office/drawing/2014/main" val="1244209241"/>
                    </a:ext>
                  </a:extLst>
                </a:gridCol>
              </a:tblGrid>
              <a:tr h="561573">
                <a:tc>
                  <a:txBody>
                    <a:bodyPr/>
                    <a:lstStyle/>
                    <a:p>
                      <a:pPr fontAlgn="base"/>
                      <a:r>
                        <a:rPr lang="nl-NL" sz="2300" b="1" cap="none" spc="0">
                          <a:solidFill>
                            <a:schemeClr val="tx1"/>
                          </a:solidFill>
                          <a:effectLst/>
                        </a:rPr>
                        <a:t>Leeftijd</a:t>
                      </a:r>
                      <a:endParaRPr lang="nl-NL" sz="2300" cap="none" spc="0">
                        <a:solidFill>
                          <a:schemeClr val="tx1"/>
                        </a:solidFill>
                        <a:effectLst/>
                      </a:endParaRPr>
                    </a:p>
                  </a:txBody>
                  <a:tcPr marL="21553" marR="21553" marT="21553" marB="132792"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fontAlgn="base"/>
                      <a:r>
                        <a:rPr lang="nl-NL" sz="2300" b="1" cap="none" spc="0">
                          <a:solidFill>
                            <a:schemeClr val="tx1"/>
                          </a:solidFill>
                          <a:effectLst/>
                        </a:rPr>
                        <a:t>Aanbevolen slaapduur in uren</a:t>
                      </a:r>
                      <a:endParaRPr lang="nl-NL" sz="2300" cap="none" spc="0">
                        <a:solidFill>
                          <a:schemeClr val="tx1"/>
                        </a:solidFill>
                        <a:effectLst/>
                      </a:endParaRPr>
                    </a:p>
                  </a:txBody>
                  <a:tcPr marL="21553" marR="21553" marT="21553" marB="132792"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extLst>
                  <a:ext uri="{0D108BD9-81ED-4DB2-BD59-A6C34878D82A}">
                    <a16:rowId xmlns:a16="http://schemas.microsoft.com/office/drawing/2014/main" val="2422879408"/>
                  </a:ext>
                </a:extLst>
              </a:tr>
              <a:tr h="561573">
                <a:tc>
                  <a:txBody>
                    <a:bodyPr/>
                    <a:lstStyle/>
                    <a:p>
                      <a:pPr fontAlgn="base"/>
                      <a:r>
                        <a:rPr lang="nl-NL" sz="2300" cap="none" spc="0">
                          <a:solidFill>
                            <a:schemeClr val="tx1"/>
                          </a:solidFill>
                          <a:effectLst/>
                        </a:rPr>
                        <a:t>1 tot 2</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11-14</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260976419"/>
                  </a:ext>
                </a:extLst>
              </a:tr>
              <a:tr h="561573">
                <a:tc>
                  <a:txBody>
                    <a:bodyPr/>
                    <a:lstStyle/>
                    <a:p>
                      <a:pPr fontAlgn="base"/>
                      <a:r>
                        <a:rPr lang="nl-NL" sz="2300" cap="none" spc="0">
                          <a:solidFill>
                            <a:schemeClr val="tx1"/>
                          </a:solidFill>
                          <a:effectLst/>
                        </a:rPr>
                        <a:t>3 tot 5</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10-13</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433176180"/>
                  </a:ext>
                </a:extLst>
              </a:tr>
              <a:tr h="561573">
                <a:tc>
                  <a:txBody>
                    <a:bodyPr/>
                    <a:lstStyle/>
                    <a:p>
                      <a:pPr fontAlgn="base"/>
                      <a:r>
                        <a:rPr lang="nl-NL" sz="2300" cap="none" spc="0">
                          <a:solidFill>
                            <a:schemeClr val="tx1"/>
                          </a:solidFill>
                          <a:effectLst/>
                        </a:rPr>
                        <a:t>6 tot 13</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9-11</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707506328"/>
                  </a:ext>
                </a:extLst>
              </a:tr>
              <a:tr h="561573">
                <a:tc>
                  <a:txBody>
                    <a:bodyPr/>
                    <a:lstStyle/>
                    <a:p>
                      <a:pPr fontAlgn="base"/>
                      <a:r>
                        <a:rPr lang="nl-NL" sz="2300" cap="none" spc="0">
                          <a:solidFill>
                            <a:schemeClr val="tx1"/>
                          </a:solidFill>
                          <a:effectLst/>
                        </a:rPr>
                        <a:t>14 tot 17</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8-10</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434743923"/>
                  </a:ext>
                </a:extLst>
              </a:tr>
              <a:tr h="561573">
                <a:tc>
                  <a:txBody>
                    <a:bodyPr/>
                    <a:lstStyle/>
                    <a:p>
                      <a:pPr fontAlgn="base"/>
                      <a:r>
                        <a:rPr lang="nl-NL" sz="2300" cap="none" spc="0">
                          <a:solidFill>
                            <a:schemeClr val="tx1"/>
                          </a:solidFill>
                          <a:effectLst/>
                        </a:rPr>
                        <a:t>18 tot 25</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7-9</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293957035"/>
                  </a:ext>
                </a:extLst>
              </a:tr>
              <a:tr h="561573">
                <a:tc>
                  <a:txBody>
                    <a:bodyPr/>
                    <a:lstStyle/>
                    <a:p>
                      <a:pPr fontAlgn="base"/>
                      <a:r>
                        <a:rPr lang="nl-NL" sz="2300" cap="none" spc="0">
                          <a:solidFill>
                            <a:schemeClr val="tx1"/>
                          </a:solidFill>
                          <a:effectLst/>
                        </a:rPr>
                        <a:t>26 tot 40</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7-9</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191354153"/>
                  </a:ext>
                </a:extLst>
              </a:tr>
              <a:tr h="561573">
                <a:tc>
                  <a:txBody>
                    <a:bodyPr/>
                    <a:lstStyle/>
                    <a:p>
                      <a:pPr fontAlgn="base"/>
                      <a:r>
                        <a:rPr lang="nl-NL" sz="2300" cap="none" spc="0">
                          <a:solidFill>
                            <a:schemeClr val="tx1"/>
                          </a:solidFill>
                          <a:effectLst/>
                        </a:rPr>
                        <a:t>41 tot 65</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7-9</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765280349"/>
                  </a:ext>
                </a:extLst>
              </a:tr>
              <a:tr h="561573">
                <a:tc>
                  <a:txBody>
                    <a:bodyPr/>
                    <a:lstStyle/>
                    <a:p>
                      <a:pPr fontAlgn="base"/>
                      <a:r>
                        <a:rPr lang="nl-NL" sz="2300" cap="none" spc="0">
                          <a:solidFill>
                            <a:schemeClr val="tx1"/>
                          </a:solidFill>
                          <a:effectLst/>
                        </a:rPr>
                        <a:t>65+</a:t>
                      </a:r>
                    </a:p>
                  </a:txBody>
                  <a:tcPr marL="21553" marR="21553" marT="21553" marB="13279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fontAlgn="base"/>
                      <a:r>
                        <a:rPr lang="nl-NL" sz="2300" cap="none" spc="0">
                          <a:solidFill>
                            <a:schemeClr val="tx1"/>
                          </a:solidFill>
                          <a:effectLst/>
                        </a:rPr>
                        <a:t>7-8</a:t>
                      </a:r>
                    </a:p>
                  </a:txBody>
                  <a:tcPr marL="21553" marR="21553" marT="21553" marB="13279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3493596483"/>
                  </a:ext>
                </a:extLst>
              </a:tr>
            </a:tbl>
          </a:graphicData>
        </a:graphic>
      </p:graphicFrame>
    </p:spTree>
    <p:extLst>
      <p:ext uri="{BB962C8B-B14F-4D97-AF65-F5344CB8AC3E}">
        <p14:creationId xmlns:p14="http://schemas.microsoft.com/office/powerpoint/2010/main" val="260182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F69AA-F076-B549-A1D4-56B38F479BDB}"/>
              </a:ext>
            </a:extLst>
          </p:cNvPr>
          <p:cNvSpPr>
            <a:spLocks noGrp="1"/>
          </p:cNvSpPr>
          <p:nvPr>
            <p:ph type="title"/>
          </p:nvPr>
        </p:nvSpPr>
        <p:spPr/>
        <p:txBody>
          <a:bodyPr/>
          <a:lstStyle/>
          <a:p>
            <a:r>
              <a:rPr lang="nl-NL"/>
              <a:t>Functies van de slaap?</a:t>
            </a:r>
          </a:p>
        </p:txBody>
      </p:sp>
      <p:sp>
        <p:nvSpPr>
          <p:cNvPr id="3" name="Tijdelijke aanduiding voor inhoud 2">
            <a:extLst>
              <a:ext uri="{FF2B5EF4-FFF2-40B4-BE49-F238E27FC236}">
                <a16:creationId xmlns:a16="http://schemas.microsoft.com/office/drawing/2014/main" id="{57650E1E-A1B0-D64B-8F90-9B5D3A45448A}"/>
              </a:ext>
            </a:extLst>
          </p:cNvPr>
          <p:cNvSpPr>
            <a:spLocks noGrp="1"/>
          </p:cNvSpPr>
          <p:nvPr>
            <p:ph idx="1"/>
          </p:nvPr>
        </p:nvSpPr>
        <p:spPr/>
        <p:txBody>
          <a:bodyPr>
            <a:normAutofit lnSpcReduction="10000"/>
          </a:bodyPr>
          <a:lstStyle/>
          <a:p>
            <a:pPr>
              <a:buFont typeface="Wingdings" pitchFamily="2" charset="2"/>
              <a:buChar char="v"/>
            </a:pPr>
            <a:r>
              <a:rPr lang="nl-NL" dirty="0"/>
              <a:t>Rust en nieuwe energie.</a:t>
            </a:r>
          </a:p>
          <a:p>
            <a:pPr>
              <a:buFont typeface="Wingdings" pitchFamily="2" charset="2"/>
              <a:buChar char="v"/>
            </a:pPr>
            <a:r>
              <a:rPr lang="nl-NL" dirty="0"/>
              <a:t>Herstel beschadigde (spier)cellen.</a:t>
            </a:r>
          </a:p>
          <a:p>
            <a:pPr>
              <a:buFont typeface="Wingdings" pitchFamily="2" charset="2"/>
              <a:buChar char="v"/>
            </a:pPr>
            <a:r>
              <a:rPr lang="nl-NL" dirty="0"/>
              <a:t>Belangrijk voor stemming, geheugen en concentratie.</a:t>
            </a:r>
          </a:p>
          <a:p>
            <a:pPr>
              <a:buFont typeface="Wingdings" pitchFamily="2" charset="2"/>
              <a:buChar char="v"/>
            </a:pPr>
            <a:r>
              <a:rPr lang="nl-NL" dirty="0"/>
              <a:t>Ontgiften van de hersenen (diepe slaap).</a:t>
            </a:r>
          </a:p>
          <a:p>
            <a:pPr>
              <a:buFont typeface="Wingdings" pitchFamily="2" charset="2"/>
              <a:buChar char="v"/>
            </a:pPr>
            <a:r>
              <a:rPr lang="nl-NL" dirty="0"/>
              <a:t>Optimaal functioneren van je immuunsysteem.</a:t>
            </a:r>
          </a:p>
          <a:p>
            <a:pPr>
              <a:buFont typeface="Wingdings" pitchFamily="2" charset="2"/>
              <a:buChar char="v"/>
            </a:pPr>
            <a:r>
              <a:rPr lang="nl-NL" dirty="0"/>
              <a:t>Positief effect op de hormoonstofwisseling. Een slaaptekort kan lijden tot verhoging van cortisol en heeft effect op </a:t>
            </a:r>
            <a:r>
              <a:rPr lang="nl-NL"/>
              <a:t>de verzadigings- </a:t>
            </a:r>
            <a:r>
              <a:rPr lang="nl-NL" dirty="0"/>
              <a:t>en hongerhormonen. Tevens kan een slaaptekort de insulinegevoeligheid verlagen. </a:t>
            </a:r>
          </a:p>
          <a:p>
            <a:pPr>
              <a:buFont typeface="Wingdings" pitchFamily="2" charset="2"/>
              <a:buChar char="v"/>
            </a:pPr>
            <a:r>
              <a:rPr lang="nl-NL" dirty="0"/>
              <a:t>Slaaptekort kan darmproblemen veroorzaken.</a:t>
            </a:r>
          </a:p>
          <a:p>
            <a:pPr>
              <a:buFont typeface="Wingdings" pitchFamily="2" charset="2"/>
              <a:buChar char="v"/>
            </a:pPr>
            <a:endParaRPr lang="nl-NL" dirty="0"/>
          </a:p>
        </p:txBody>
      </p:sp>
    </p:spTree>
    <p:extLst>
      <p:ext uri="{BB962C8B-B14F-4D97-AF65-F5344CB8AC3E}">
        <p14:creationId xmlns:p14="http://schemas.microsoft.com/office/powerpoint/2010/main" val="340108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45C9B-E73D-4E46-B48E-FFA319415FBF}"/>
              </a:ext>
            </a:extLst>
          </p:cNvPr>
          <p:cNvSpPr>
            <a:spLocks noGrp="1"/>
          </p:cNvSpPr>
          <p:nvPr>
            <p:ph type="title"/>
          </p:nvPr>
        </p:nvSpPr>
        <p:spPr>
          <a:xfrm>
            <a:off x="5172074" y="286603"/>
            <a:ext cx="5983605" cy="1450757"/>
          </a:xfrm>
        </p:spPr>
        <p:txBody>
          <a:bodyPr>
            <a:normAutofit/>
          </a:bodyPr>
          <a:lstStyle/>
          <a:p>
            <a:r>
              <a:rPr lang="nl-NL" sz="3100"/>
              <a:t>Tekort aan slaap kan dus een behoorlijke impact hebben op je gezondheid!</a:t>
            </a:r>
          </a:p>
        </p:txBody>
      </p:sp>
      <p:pic>
        <p:nvPicPr>
          <p:cNvPr id="5" name="Picture 4">
            <a:extLst>
              <a:ext uri="{FF2B5EF4-FFF2-40B4-BE49-F238E27FC236}">
                <a16:creationId xmlns:a16="http://schemas.microsoft.com/office/drawing/2014/main" id="{A3C608F5-A770-4583-A64A-2FFE95F6A895}"/>
              </a:ext>
            </a:extLst>
          </p:cNvPr>
          <p:cNvPicPr>
            <a:picLocks noChangeAspect="1"/>
          </p:cNvPicPr>
          <p:nvPr/>
        </p:nvPicPr>
        <p:blipFill rotWithShape="1">
          <a:blip r:embed="rId2"/>
          <a:srcRect l="46334"/>
          <a:stretch/>
        </p:blipFill>
        <p:spPr>
          <a:xfrm>
            <a:off x="20" y="10"/>
            <a:ext cx="4580077" cy="6400784"/>
          </a:xfrm>
          <a:prstGeom prst="rect">
            <a:avLst/>
          </a:prstGeom>
        </p:spPr>
      </p:pic>
      <p:sp>
        <p:nvSpPr>
          <p:cNvPr id="3" name="Tijdelijke aanduiding voor inhoud 2">
            <a:extLst>
              <a:ext uri="{FF2B5EF4-FFF2-40B4-BE49-F238E27FC236}">
                <a16:creationId xmlns:a16="http://schemas.microsoft.com/office/drawing/2014/main" id="{FB8F5DCF-FE09-9041-9C49-0EB3D08BDE49}"/>
              </a:ext>
            </a:extLst>
          </p:cNvPr>
          <p:cNvSpPr>
            <a:spLocks noGrp="1"/>
          </p:cNvSpPr>
          <p:nvPr>
            <p:ph idx="1"/>
          </p:nvPr>
        </p:nvSpPr>
        <p:spPr>
          <a:xfrm>
            <a:off x="5172074" y="2108201"/>
            <a:ext cx="5983606" cy="3760891"/>
          </a:xfrm>
        </p:spPr>
        <p:txBody>
          <a:bodyPr>
            <a:normAutofit/>
          </a:bodyPr>
          <a:lstStyle/>
          <a:p>
            <a:pPr>
              <a:buFont typeface="Wingdings" pitchFamily="2" charset="2"/>
              <a:buChar char="v"/>
            </a:pPr>
            <a:r>
              <a:rPr lang="nl-NL" dirty="0"/>
              <a:t>In relatie tot het ontgiften van de hersenen is er vanuit onderzoeken een relatie gevonden met Alzheimer </a:t>
            </a:r>
          </a:p>
          <a:p>
            <a:pPr>
              <a:buFont typeface="Wingdings" pitchFamily="2" charset="2"/>
              <a:buChar char="v"/>
            </a:pPr>
            <a:r>
              <a:rPr lang="nl-NL" dirty="0"/>
              <a:t>Depressies</a:t>
            </a:r>
          </a:p>
          <a:p>
            <a:pPr>
              <a:buFont typeface="Wingdings" pitchFamily="2" charset="2"/>
              <a:buChar char="v"/>
            </a:pPr>
            <a:r>
              <a:rPr lang="nl-NL" dirty="0"/>
              <a:t>Hart- en vaatziekten</a:t>
            </a:r>
          </a:p>
          <a:p>
            <a:pPr>
              <a:buFont typeface="Wingdings" pitchFamily="2" charset="2"/>
              <a:buChar char="v"/>
            </a:pPr>
            <a:r>
              <a:rPr lang="nl-NL" dirty="0"/>
              <a:t>Overgewicht in relatie tot ontregelen hormonen</a:t>
            </a:r>
          </a:p>
        </p:txBody>
      </p:sp>
    </p:spTree>
    <p:extLst>
      <p:ext uri="{BB962C8B-B14F-4D97-AF65-F5344CB8AC3E}">
        <p14:creationId xmlns:p14="http://schemas.microsoft.com/office/powerpoint/2010/main" val="97559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2AE4E-0DAA-B641-A3DF-EA02F97FF1EB}"/>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dirty="0" err="1">
                <a:solidFill>
                  <a:schemeClr val="tx1">
                    <a:lumMod val="85000"/>
                    <a:lumOff val="15000"/>
                  </a:schemeClr>
                </a:solidFill>
              </a:rPr>
              <a:t>Biologische</a:t>
            </a:r>
            <a:r>
              <a:rPr lang="en-US" sz="5400" dirty="0">
                <a:solidFill>
                  <a:schemeClr val="tx1">
                    <a:lumMod val="85000"/>
                    <a:lumOff val="15000"/>
                  </a:schemeClr>
                </a:solidFill>
              </a:rPr>
              <a:t> </a:t>
            </a:r>
            <a:r>
              <a:rPr lang="en-US" sz="5400" dirty="0" err="1">
                <a:solidFill>
                  <a:schemeClr val="tx1">
                    <a:lumMod val="85000"/>
                    <a:lumOff val="15000"/>
                  </a:schemeClr>
                </a:solidFill>
              </a:rPr>
              <a:t>klok</a:t>
            </a:r>
            <a:r>
              <a:rPr lang="en-US" sz="5400">
                <a:solidFill>
                  <a:schemeClr val="tx1">
                    <a:lumMod val="85000"/>
                    <a:lumOff val="15000"/>
                  </a:schemeClr>
                </a:solidFill>
              </a:rPr>
              <a:t> </a:t>
            </a:r>
          </a:p>
        </p:txBody>
      </p:sp>
      <p:pic>
        <p:nvPicPr>
          <p:cNvPr id="5" name="Tijdelijke aanduiding voor inhoud 4">
            <a:extLst>
              <a:ext uri="{FF2B5EF4-FFF2-40B4-BE49-F238E27FC236}">
                <a16:creationId xmlns:a16="http://schemas.microsoft.com/office/drawing/2014/main" id="{0E7AB838-098E-A047-9B7B-6E6D969197DC}"/>
              </a:ext>
            </a:extLst>
          </p:cNvPr>
          <p:cNvPicPr>
            <a:picLocks noGrp="1" noChangeAspect="1"/>
          </p:cNvPicPr>
          <p:nvPr>
            <p:ph idx="1"/>
          </p:nvPr>
        </p:nvPicPr>
        <p:blipFill>
          <a:blip r:embed="rId2"/>
          <a:stretch>
            <a:fillRect/>
          </a:stretch>
        </p:blipFill>
        <p:spPr>
          <a:xfrm>
            <a:off x="633999" y="1007091"/>
            <a:ext cx="6912217" cy="4320135"/>
          </a:xfrm>
          <a:prstGeom prst="rect">
            <a:avLst/>
          </a:prstGeom>
        </p:spPr>
      </p:pic>
    </p:spTree>
    <p:extLst>
      <p:ext uri="{BB962C8B-B14F-4D97-AF65-F5344CB8AC3E}">
        <p14:creationId xmlns:p14="http://schemas.microsoft.com/office/powerpoint/2010/main" val="1552318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1663</Words>
  <Application>Microsoft Macintosh PowerPoint</Application>
  <PresentationFormat>Breedbeeld</PresentationFormat>
  <Paragraphs>177</Paragraphs>
  <Slides>23</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Arial</vt:lpstr>
      <vt:lpstr>Calibri</vt:lpstr>
      <vt:lpstr>Calibri Light</vt:lpstr>
      <vt:lpstr>Wingdings</vt:lpstr>
      <vt:lpstr>Kantoorthema</vt:lpstr>
      <vt:lpstr>Lifestyle: Impact van slaap op de gezondheid. Zeker niet slaapverwekkend! </vt:lpstr>
      <vt:lpstr>Leerdoelen</vt:lpstr>
      <vt:lpstr>PowerPoint-presentatie</vt:lpstr>
      <vt:lpstr>https://www.gids.tv/video/275611/max-masterclass-over-slaap-gemist-bekijk-hier-de-hele-uitzending  </vt:lpstr>
      <vt:lpstr>Belang van een goede nachtrust!</vt:lpstr>
      <vt:lpstr>Richtlijnen slaapduur</vt:lpstr>
      <vt:lpstr>Functies van de slaap?</vt:lpstr>
      <vt:lpstr>Tekort aan slaap kan dus een behoorlijke impact hebben op je gezondheid!</vt:lpstr>
      <vt:lpstr>Biologische klok </vt:lpstr>
      <vt:lpstr>Hoe werkt slaap?</vt:lpstr>
      <vt:lpstr>Hoe werkt slaap? </vt:lpstr>
      <vt:lpstr>Slaaptekort en de prefrontale cortex, impact op emoties en prestaties.</vt:lpstr>
      <vt:lpstr>Relaties met voeding en beweging!</vt:lpstr>
      <vt:lpstr>Voeding en slaap</vt:lpstr>
      <vt:lpstr>Slaap en bewegen</vt:lpstr>
      <vt:lpstr>PowerPoint-presentatie</vt:lpstr>
      <vt:lpstr>Snoozen is vergelijkbaar voor je brein met multitasken!</vt:lpstr>
      <vt:lpstr>Powernapping! </vt:lpstr>
      <vt:lpstr>Rustige en donkere slaapkamer die koel is.</vt:lpstr>
      <vt:lpstr>Inzicht krijgen in slaap</vt:lpstr>
      <vt:lpstr>Slaapdagboek</vt:lpstr>
      <vt:lpstr>PowerPoint-presentatie</vt:lpstr>
      <vt:lpstr>Ommetje voor goede slaap!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impact van slaap op de gezondheid. Zeker niet slaapverwekkend! </dc:title>
  <dc:creator>Mariska de Rouw</dc:creator>
  <cp:lastModifiedBy>Mariska de Rouw</cp:lastModifiedBy>
  <cp:revision>8</cp:revision>
  <dcterms:created xsi:type="dcterms:W3CDTF">2021-01-27T18:32:53Z</dcterms:created>
  <dcterms:modified xsi:type="dcterms:W3CDTF">2022-02-21T08:49:06Z</dcterms:modified>
</cp:coreProperties>
</file>